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Proxima Nova" panose="02000506030000020004"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36" d="100"/>
          <a:sy n="136" d="100"/>
        </p:scale>
        <p:origin x="9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2f2aa38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2f2aa38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32f2aa38c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32f2aa38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2f2aa38c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2f2aa38c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2f2aa38c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2f2aa38c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422df82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3422df8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4f74d92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4f74d92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32f2aa38c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32f2aa38c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480ff9194_6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3480ff9194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3480ff9194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3480ff9194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480ff9194_6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480ff9194_6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32f2aa38c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32f2aa38c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32f2aa38c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32f2aa38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3480ff9194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3480ff9194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480ff9194_6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480ff9194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e948e8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33e948e8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1c35b8ec3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1c35b8ec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49908b2d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49908b2d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49908b2d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349908b2d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349908b2d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349908b2d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49908b2d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amanda</a:t>
            </a:r>
            <a:endParaRPr/>
          </a:p>
        </p:txBody>
      </p:sp>
      <p:sp>
        <p:nvSpPr>
          <p:cNvPr id="254" name="Google Shape;254;g1349908b2da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1c35b8ec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amanda</a:t>
            </a:r>
            <a:endParaRPr/>
          </a:p>
        </p:txBody>
      </p:sp>
      <p:sp>
        <p:nvSpPr>
          <p:cNvPr id="261" name="Google Shape;261;g131c35b8ec3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31c35b8ec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31c35b8ec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Jou ann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2f2aa38c9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2f2aa38c9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3153c2a7e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3153c2a7e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kayla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3153c2a7e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3153c2a7e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joshsh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3153c2a7e0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3153c2a7e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mandy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31646432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3164643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brynne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3153c2a7e0_8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153c2a7e0_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153c2a7e0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3153c2a7e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selena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31c35b8ec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31c35b8ec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31c35b8ec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31c35b8ec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Jou ann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2f2aa38c9_6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2f2aa38c9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Jou ann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2f2aa38c9_6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2f2aa38c9_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Jou ann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ffe82787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ffe8278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Genre x year?</a:t>
            </a:r>
            <a:endParaRPr/>
          </a:p>
          <a:p>
            <a:pPr marL="0" lvl="0" indent="0" algn="l" rtl="0">
              <a:spcBef>
                <a:spcPts val="0"/>
              </a:spcBef>
              <a:spcAft>
                <a:spcPts val="0"/>
              </a:spcAft>
              <a:buNone/>
            </a:pPr>
            <a:r>
              <a:rPr lang="en"/>
              <a:t>Is there a possibility that movie genre increases in recent years? → more genre, more revenue?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4f74d929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4f74d92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4f74d91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4f74d91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8" name="Google Shape;58;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9" name="Google Shape;59;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danielgrijalvas/mov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atahub.io/core/employment-us#dat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datasets/danielgrijalvas/movie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datahub.io/core/employment-us#data"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datasets/danielgrijalvas/movie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datahub.io/core/employment-us#data"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DSO Project 2 - Phase 3</a:t>
            </a:r>
            <a:endParaRPr/>
          </a:p>
        </p:txBody>
      </p:sp>
      <p:sp>
        <p:nvSpPr>
          <p:cNvPr id="66" name="Google Shape;66;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By Amanda Cashman, Jou An Lin, Kayla Yedidsion, Yuzi Sun, Brynne Di Donato, Wei Chien Chang, Meg Gupta, Josh Sherman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311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Multivariate Linear Regression Models</a:t>
            </a:r>
            <a:endParaRPr b="1"/>
          </a:p>
        </p:txBody>
      </p:sp>
      <p:pic>
        <p:nvPicPr>
          <p:cNvPr id="138" name="Google Shape;138;p23"/>
          <p:cNvPicPr preferRelativeResize="0"/>
          <p:nvPr/>
        </p:nvPicPr>
        <p:blipFill>
          <a:blip r:embed="rId3">
            <a:alphaModFix/>
          </a:blip>
          <a:stretch>
            <a:fillRect/>
          </a:stretch>
        </p:blipFill>
        <p:spPr>
          <a:xfrm>
            <a:off x="4780200" y="883862"/>
            <a:ext cx="3683300" cy="3758775"/>
          </a:xfrm>
          <a:prstGeom prst="rect">
            <a:avLst/>
          </a:prstGeom>
          <a:noFill/>
          <a:ln>
            <a:noFill/>
          </a:ln>
        </p:spPr>
      </p:pic>
      <p:pic>
        <p:nvPicPr>
          <p:cNvPr id="139" name="Google Shape;139;p23"/>
          <p:cNvPicPr preferRelativeResize="0"/>
          <p:nvPr/>
        </p:nvPicPr>
        <p:blipFill>
          <a:blip r:embed="rId4">
            <a:alphaModFix/>
          </a:blip>
          <a:stretch>
            <a:fillRect/>
          </a:stretch>
        </p:blipFill>
        <p:spPr>
          <a:xfrm>
            <a:off x="737238" y="815576"/>
            <a:ext cx="3123074" cy="3222224"/>
          </a:xfrm>
          <a:prstGeom prst="rect">
            <a:avLst/>
          </a:prstGeom>
          <a:noFill/>
          <a:ln>
            <a:noFill/>
          </a:ln>
        </p:spPr>
      </p:pic>
      <p:sp>
        <p:nvSpPr>
          <p:cNvPr id="140" name="Google Shape;140;p23"/>
          <p:cNvSpPr txBox="1"/>
          <p:nvPr/>
        </p:nvSpPr>
        <p:spPr>
          <a:xfrm>
            <a:off x="2601475" y="4642625"/>
            <a:ext cx="381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highlight>
                  <a:schemeClr val="lt1"/>
                </a:highlight>
                <a:latin typeface="Proxima Nova"/>
                <a:ea typeface="Proxima Nova"/>
                <a:cs typeface="Proxima Nova"/>
                <a:sym typeface="Proxima Nova"/>
              </a:rPr>
              <a:t>Gross = 20143510*score + 2.91433*budget</a:t>
            </a:r>
            <a:endParaRPr b="1">
              <a:highlight>
                <a:schemeClr val="lt1"/>
              </a:highlight>
              <a:latin typeface="Proxima Nova"/>
              <a:ea typeface="Proxima Nova"/>
              <a:cs typeface="Proxima Nova"/>
              <a:sym typeface="Proxima Nova"/>
            </a:endParaRPr>
          </a:p>
        </p:txBody>
      </p:sp>
      <p:sp>
        <p:nvSpPr>
          <p:cNvPr id="141" name="Google Shape;141;p23"/>
          <p:cNvSpPr txBox="1"/>
          <p:nvPr/>
        </p:nvSpPr>
        <p:spPr>
          <a:xfrm>
            <a:off x="660175" y="4037800"/>
            <a:ext cx="391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This graph shows we had a reasonably strong goodness of fit</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198150" y="466525"/>
            <a:ext cx="4165520" cy="4125775"/>
          </a:xfrm>
          <a:prstGeom prst="rect">
            <a:avLst/>
          </a:prstGeom>
          <a:noFill/>
          <a:ln>
            <a:noFill/>
          </a:ln>
        </p:spPr>
      </p:pic>
      <p:pic>
        <p:nvPicPr>
          <p:cNvPr id="147" name="Google Shape;147;p24"/>
          <p:cNvPicPr preferRelativeResize="0"/>
          <p:nvPr/>
        </p:nvPicPr>
        <p:blipFill>
          <a:blip r:embed="rId4">
            <a:alphaModFix/>
          </a:blip>
          <a:stretch>
            <a:fillRect/>
          </a:stretch>
        </p:blipFill>
        <p:spPr>
          <a:xfrm>
            <a:off x="4651500" y="864062"/>
            <a:ext cx="4309700" cy="324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Linear Regression Conclusions </a:t>
            </a:r>
            <a:endParaRPr b="1">
              <a:solidFill>
                <a:srgbClr val="000000"/>
              </a:solidFill>
            </a:endParaRPr>
          </a:p>
        </p:txBody>
      </p:sp>
      <p:sp>
        <p:nvSpPr>
          <p:cNvPr id="153" name="Google Shape;15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With a strong R-square of 0.489, almost half of our data can be explained by this linear regression model.</a:t>
            </a:r>
            <a:endParaRPr>
              <a:solidFill>
                <a:srgbClr val="000000"/>
              </a:solidFill>
            </a:endParaRPr>
          </a:p>
          <a:p>
            <a:pPr marL="1371600" lvl="1" indent="-330200" algn="l" rtl="0">
              <a:spcBef>
                <a:spcPts val="0"/>
              </a:spcBef>
              <a:spcAft>
                <a:spcPts val="0"/>
              </a:spcAft>
              <a:buClr>
                <a:srgbClr val="000000"/>
              </a:buClr>
              <a:buSzPts val="1600"/>
              <a:buChar char="○"/>
            </a:pPr>
            <a:r>
              <a:rPr lang="en" sz="1600">
                <a:solidFill>
                  <a:srgbClr val="000000"/>
                </a:solidFill>
              </a:rPr>
              <a:t>R-square is 48.9% which is higher than 30%, reflecting a goodness to fit</a:t>
            </a:r>
            <a:endParaRPr sz="1600">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Residual Analysis - as most of our values are close to the diagonal line, our actual values are very close to predicted values.</a:t>
            </a:r>
            <a:endParaRPr>
              <a:solidFill>
                <a:srgbClr val="000000"/>
              </a:solidFill>
            </a:endParaRPr>
          </a:p>
          <a:p>
            <a:pPr marL="914400" lvl="0" indent="0" algn="l" rtl="0">
              <a:spcBef>
                <a:spcPts val="1200"/>
              </a:spcBef>
              <a:spcAft>
                <a:spcPts val="1200"/>
              </a:spcAft>
              <a:buNone/>
            </a:pP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Genre</a:t>
            </a:r>
            <a:endParaRPr b="1">
              <a:solidFill>
                <a:srgbClr val="000000"/>
              </a:solidFill>
            </a:endParaRPr>
          </a:p>
        </p:txBody>
      </p:sp>
      <p:pic>
        <p:nvPicPr>
          <p:cNvPr id="159" name="Google Shape;159;p26"/>
          <p:cNvPicPr preferRelativeResize="0"/>
          <p:nvPr/>
        </p:nvPicPr>
        <p:blipFill>
          <a:blip r:embed="rId3">
            <a:alphaModFix/>
          </a:blip>
          <a:stretch>
            <a:fillRect/>
          </a:stretch>
        </p:blipFill>
        <p:spPr>
          <a:xfrm>
            <a:off x="33975" y="1639025"/>
            <a:ext cx="4614880" cy="2089750"/>
          </a:xfrm>
          <a:prstGeom prst="rect">
            <a:avLst/>
          </a:prstGeom>
          <a:noFill/>
          <a:ln w="9525" cap="flat" cmpd="sng">
            <a:solidFill>
              <a:schemeClr val="dk1"/>
            </a:solidFill>
            <a:prstDash val="solid"/>
            <a:round/>
            <a:headEnd type="none" w="sm" len="sm"/>
            <a:tailEnd type="none" w="sm" len="sm"/>
          </a:ln>
        </p:spPr>
      </p:pic>
      <p:sp>
        <p:nvSpPr>
          <p:cNvPr id="160" name="Google Shape;160;p26"/>
          <p:cNvSpPr txBox="1"/>
          <p:nvPr/>
        </p:nvSpPr>
        <p:spPr>
          <a:xfrm>
            <a:off x="110175" y="3945100"/>
            <a:ext cx="4730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Proxima Nova"/>
                <a:ea typeface="Proxima Nova"/>
                <a:cs typeface="Proxima Nova"/>
                <a:sym typeface="Proxima Nova"/>
              </a:rPr>
              <a:t>This chart shows us which genres had the highest (average) revenue, which includes Animation, Mystery and Action. The least earning genres include Music, Romance and Western. </a:t>
            </a:r>
            <a:endParaRPr sz="1000">
              <a:latin typeface="Proxima Nova"/>
              <a:ea typeface="Proxima Nova"/>
              <a:cs typeface="Proxima Nova"/>
              <a:sym typeface="Proxima Nova"/>
            </a:endParaRPr>
          </a:p>
        </p:txBody>
      </p:sp>
      <p:sp>
        <p:nvSpPr>
          <p:cNvPr id="161" name="Google Shape;161;p26"/>
          <p:cNvSpPr txBox="1"/>
          <p:nvPr/>
        </p:nvSpPr>
        <p:spPr>
          <a:xfrm>
            <a:off x="4928275" y="3861475"/>
            <a:ext cx="407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Proxima Nova"/>
                <a:ea typeface="Proxima Nova"/>
                <a:cs typeface="Proxima Nova"/>
                <a:sym typeface="Proxima Nova"/>
              </a:rPr>
              <a:t>This line chart demonstrates that there is a close relationship between (average)  gross revenue and (average) runtime, in relation to genre. Aside a few anomalies such as Animation, genres with a longer average runtime had a higher average gross revenue.</a:t>
            </a:r>
            <a:endParaRPr sz="1600">
              <a:latin typeface="Proxima Nova"/>
              <a:ea typeface="Proxima Nova"/>
              <a:cs typeface="Proxima Nova"/>
              <a:sym typeface="Proxima Nova"/>
            </a:endParaRPr>
          </a:p>
        </p:txBody>
      </p:sp>
      <p:pic>
        <p:nvPicPr>
          <p:cNvPr id="162" name="Google Shape;162;p26"/>
          <p:cNvPicPr preferRelativeResize="0"/>
          <p:nvPr/>
        </p:nvPicPr>
        <p:blipFill>
          <a:blip r:embed="rId4">
            <a:alphaModFix/>
          </a:blip>
          <a:stretch>
            <a:fillRect/>
          </a:stretch>
        </p:blipFill>
        <p:spPr>
          <a:xfrm>
            <a:off x="4717250" y="445025"/>
            <a:ext cx="4343654" cy="334767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Country</a:t>
            </a:r>
            <a:endParaRPr b="1">
              <a:solidFill>
                <a:srgbClr val="000000"/>
              </a:solidFill>
            </a:endParaRPr>
          </a:p>
        </p:txBody>
      </p:sp>
      <p:sp>
        <p:nvSpPr>
          <p:cNvPr id="168" name="Google Shape;168;p27"/>
          <p:cNvSpPr txBox="1">
            <a:spLocks noGrp="1"/>
          </p:cNvSpPr>
          <p:nvPr>
            <p:ph type="body" idx="1"/>
          </p:nvPr>
        </p:nvSpPr>
        <p:spPr>
          <a:xfrm>
            <a:off x="195525" y="4013400"/>
            <a:ext cx="8520600" cy="273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rgbClr val="000000"/>
                </a:solidFill>
              </a:rPr>
              <a:t>Both graphs show the gross revenue by country, with the United States having the highest gross revenue by far with the UK falling far behind but still being significantly ahead of every country following (China in third, France in fourth)</a:t>
            </a:r>
            <a:endParaRPr sz="1600">
              <a:solidFill>
                <a:srgbClr val="000000"/>
              </a:solidFill>
            </a:endParaRPr>
          </a:p>
        </p:txBody>
      </p:sp>
      <p:pic>
        <p:nvPicPr>
          <p:cNvPr id="169" name="Google Shape;169;p27"/>
          <p:cNvPicPr preferRelativeResize="0"/>
          <p:nvPr/>
        </p:nvPicPr>
        <p:blipFill>
          <a:blip r:embed="rId3">
            <a:alphaModFix/>
          </a:blip>
          <a:stretch>
            <a:fillRect/>
          </a:stretch>
        </p:blipFill>
        <p:spPr>
          <a:xfrm>
            <a:off x="5613826" y="95075"/>
            <a:ext cx="3174175" cy="2567725"/>
          </a:xfrm>
          <a:prstGeom prst="rect">
            <a:avLst/>
          </a:prstGeom>
          <a:noFill/>
          <a:ln>
            <a:noFill/>
          </a:ln>
        </p:spPr>
      </p:pic>
      <p:pic>
        <p:nvPicPr>
          <p:cNvPr id="170" name="Google Shape;170;p27"/>
          <p:cNvPicPr preferRelativeResize="0"/>
          <p:nvPr/>
        </p:nvPicPr>
        <p:blipFill>
          <a:blip r:embed="rId4">
            <a:alphaModFix/>
          </a:blip>
          <a:stretch>
            <a:fillRect/>
          </a:stretch>
        </p:blipFill>
        <p:spPr>
          <a:xfrm>
            <a:off x="237775" y="1287875"/>
            <a:ext cx="5264824" cy="2567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Rating</a:t>
            </a:r>
            <a:endParaRPr b="1">
              <a:solidFill>
                <a:srgbClr val="000000"/>
              </a:solidFill>
            </a:endParaRPr>
          </a:p>
        </p:txBody>
      </p:sp>
      <p:pic>
        <p:nvPicPr>
          <p:cNvPr id="176" name="Google Shape;176;p28"/>
          <p:cNvPicPr preferRelativeResize="0"/>
          <p:nvPr/>
        </p:nvPicPr>
        <p:blipFill>
          <a:blip r:embed="rId3">
            <a:alphaModFix/>
          </a:blip>
          <a:stretch>
            <a:fillRect/>
          </a:stretch>
        </p:blipFill>
        <p:spPr>
          <a:xfrm>
            <a:off x="0" y="1329915"/>
            <a:ext cx="9143999" cy="2483670"/>
          </a:xfrm>
          <a:prstGeom prst="rect">
            <a:avLst/>
          </a:prstGeom>
          <a:noFill/>
          <a:ln>
            <a:noFill/>
          </a:ln>
        </p:spPr>
      </p:pic>
      <p:sp>
        <p:nvSpPr>
          <p:cNvPr id="177" name="Google Shape;177;p28"/>
          <p:cNvSpPr txBox="1"/>
          <p:nvPr/>
        </p:nvSpPr>
        <p:spPr>
          <a:xfrm>
            <a:off x="461950" y="3731025"/>
            <a:ext cx="7844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As shown in the graph, the top 3 maturity ratings in terms of gross revenue were G-rated, PG-rated and R-rated films. This is a logical conclusion, as G-rated movies are available to the widest audiences, PG-rated are the next most widely available, followed by R-rated movies.</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1073000" y="1495625"/>
            <a:ext cx="7153749" cy="1221375"/>
          </a:xfrm>
          <a:prstGeom prst="rect">
            <a:avLst/>
          </a:prstGeom>
          <a:noFill/>
          <a:ln>
            <a:noFill/>
          </a:ln>
        </p:spPr>
      </p:pic>
      <p:sp>
        <p:nvSpPr>
          <p:cNvPr id="183" name="Google Shape;183;p29"/>
          <p:cNvSpPr txBox="1"/>
          <p:nvPr/>
        </p:nvSpPr>
        <p:spPr>
          <a:xfrm>
            <a:off x="1073000" y="3114150"/>
            <a:ext cx="7359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These were the variables we used - runtime and genre. There were 18 combinations we were able to analyze.</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 The “runtime2” is the categorical variable converted by “runtime,” the independent numerical variable. If “runtime” &lt;=90, “runtime2” =  “short”. If  “runtime” &gt;90”,  it’s “long.”)</a:t>
            </a:r>
            <a:endParaRPr>
              <a:latin typeface="Proxima Nova"/>
              <a:ea typeface="Proxima Nova"/>
              <a:cs typeface="Proxima Nova"/>
              <a:sym typeface="Proxima Nova"/>
            </a:endParaRPr>
          </a:p>
        </p:txBody>
      </p:sp>
      <p:sp>
        <p:nvSpPr>
          <p:cNvPr id="184" name="Google Shape;18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ANOVA</a:t>
            </a:r>
            <a:endParaRPr b="1">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body" idx="1"/>
          </p:nvPr>
        </p:nvSpPr>
        <p:spPr>
          <a:xfrm>
            <a:off x="5056625" y="1243825"/>
            <a:ext cx="3623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000000"/>
                </a:solidFill>
              </a:rPr>
              <a:t>Overall, our ANOVA model is statistically significant with a p value &lt;0.0001</a:t>
            </a:r>
            <a:endParaRPr sz="1400">
              <a:solidFill>
                <a:srgbClr val="000000"/>
              </a:solidFill>
            </a:endParaRPr>
          </a:p>
          <a:p>
            <a:pPr marL="0" lvl="0" indent="0" algn="l" rtl="0">
              <a:spcBef>
                <a:spcPts val="1200"/>
              </a:spcBef>
              <a:spcAft>
                <a:spcPts val="0"/>
              </a:spcAft>
              <a:buNone/>
            </a:pPr>
            <a:endParaRPr sz="1400">
              <a:solidFill>
                <a:srgbClr val="000000"/>
              </a:solidFill>
            </a:endParaRPr>
          </a:p>
          <a:p>
            <a:pPr marL="0" lvl="0" indent="0" algn="l" rtl="0">
              <a:spcBef>
                <a:spcPts val="1200"/>
              </a:spcBef>
              <a:spcAft>
                <a:spcPts val="0"/>
              </a:spcAft>
              <a:buNone/>
            </a:pPr>
            <a:r>
              <a:rPr lang="en" sz="1400">
                <a:solidFill>
                  <a:srgbClr val="000000"/>
                </a:solidFill>
              </a:rPr>
              <a:t>We had a weak R-Square of 0.1003, which indicates our model explains only 10.03% of the total variance</a:t>
            </a:r>
            <a:endParaRPr sz="1400">
              <a:solidFill>
                <a:srgbClr val="000000"/>
              </a:solidFill>
            </a:endParaRPr>
          </a:p>
          <a:p>
            <a:pPr marL="0" lvl="0" indent="0" algn="l" rtl="0">
              <a:spcBef>
                <a:spcPts val="1200"/>
              </a:spcBef>
              <a:spcAft>
                <a:spcPts val="0"/>
              </a:spcAft>
              <a:buNone/>
            </a:pPr>
            <a:endParaRPr sz="1400">
              <a:solidFill>
                <a:srgbClr val="000000"/>
              </a:solidFill>
            </a:endParaRPr>
          </a:p>
          <a:p>
            <a:pPr marL="0" lvl="0" indent="0" algn="l" rtl="0">
              <a:spcBef>
                <a:spcPts val="1200"/>
              </a:spcBef>
              <a:spcAft>
                <a:spcPts val="1200"/>
              </a:spcAft>
              <a:buNone/>
            </a:pPr>
            <a:endParaRPr sz="1400">
              <a:solidFill>
                <a:srgbClr val="000000"/>
              </a:solidFill>
            </a:endParaRPr>
          </a:p>
        </p:txBody>
      </p:sp>
      <p:pic>
        <p:nvPicPr>
          <p:cNvPr id="190" name="Google Shape;190;p30"/>
          <p:cNvPicPr preferRelativeResize="0"/>
          <p:nvPr/>
        </p:nvPicPr>
        <p:blipFill>
          <a:blip r:embed="rId3">
            <a:alphaModFix/>
          </a:blip>
          <a:stretch>
            <a:fillRect/>
          </a:stretch>
        </p:blipFill>
        <p:spPr>
          <a:xfrm>
            <a:off x="226625" y="1243825"/>
            <a:ext cx="4512549" cy="3160021"/>
          </a:xfrm>
          <a:prstGeom prst="rect">
            <a:avLst/>
          </a:prstGeom>
          <a:noFill/>
          <a:ln>
            <a:noFill/>
          </a:ln>
        </p:spPr>
      </p:pic>
      <p:sp>
        <p:nvSpPr>
          <p:cNvPr id="191" name="Google Shape;19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ANOVA</a:t>
            </a:r>
            <a:endParaRPr b="1">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Statistically Significant Differences</a:t>
            </a:r>
            <a:endParaRPr b="1"/>
          </a:p>
        </p:txBody>
      </p:sp>
      <p:pic>
        <p:nvPicPr>
          <p:cNvPr id="197" name="Google Shape;197;p31"/>
          <p:cNvPicPr preferRelativeResize="0"/>
          <p:nvPr/>
        </p:nvPicPr>
        <p:blipFill>
          <a:blip r:embed="rId3">
            <a:alphaModFix/>
          </a:blip>
          <a:stretch>
            <a:fillRect/>
          </a:stretch>
        </p:blipFill>
        <p:spPr>
          <a:xfrm>
            <a:off x="159775" y="1017713"/>
            <a:ext cx="8824449" cy="1146050"/>
          </a:xfrm>
          <a:prstGeom prst="rect">
            <a:avLst/>
          </a:prstGeom>
          <a:noFill/>
          <a:ln>
            <a:noFill/>
          </a:ln>
        </p:spPr>
      </p:pic>
      <p:pic>
        <p:nvPicPr>
          <p:cNvPr id="198" name="Google Shape;198;p31"/>
          <p:cNvPicPr preferRelativeResize="0"/>
          <p:nvPr/>
        </p:nvPicPr>
        <p:blipFill>
          <a:blip r:embed="rId4">
            <a:alphaModFix/>
          </a:blip>
          <a:stretch>
            <a:fillRect/>
          </a:stretch>
        </p:blipFill>
        <p:spPr>
          <a:xfrm>
            <a:off x="95875" y="2860794"/>
            <a:ext cx="9144003" cy="785813"/>
          </a:xfrm>
          <a:prstGeom prst="rect">
            <a:avLst/>
          </a:prstGeom>
          <a:noFill/>
          <a:ln>
            <a:noFill/>
          </a:ln>
        </p:spPr>
      </p:pic>
      <p:sp>
        <p:nvSpPr>
          <p:cNvPr id="199" name="Google Shape;199;p31"/>
          <p:cNvSpPr txBox="1"/>
          <p:nvPr/>
        </p:nvSpPr>
        <p:spPr>
          <a:xfrm>
            <a:off x="248725" y="3935350"/>
            <a:ext cx="8520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These are the top 3 highest differences we found between genre categories. The table indicates that…</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arenR"/>
            </a:pPr>
            <a:r>
              <a:rPr lang="en">
                <a:latin typeface="Proxima Nova"/>
                <a:ea typeface="Proxima Nova"/>
                <a:cs typeface="Proxima Nova"/>
                <a:sym typeface="Proxima Nova"/>
              </a:rPr>
              <a:t>Animated films made $159,000,000 more than Drama movies in gross revenue.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arenR"/>
            </a:pPr>
            <a:r>
              <a:rPr lang="en">
                <a:latin typeface="Proxima Nova"/>
                <a:ea typeface="Proxima Nova"/>
                <a:cs typeface="Proxima Nova"/>
                <a:sym typeface="Proxima Nova"/>
              </a:rPr>
              <a:t>Animated films made $158,000,000 more than Crime movies in gross revenue.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arenR"/>
            </a:pPr>
            <a:r>
              <a:rPr lang="en">
                <a:latin typeface="Proxima Nova"/>
                <a:ea typeface="Proxima Nova"/>
                <a:cs typeface="Proxima Nova"/>
                <a:sym typeface="Proxima Nova"/>
              </a:rPr>
              <a:t>Animated films made $157,000,000 more than Biography movies in gross revenue.</a:t>
            </a:r>
            <a:endParaRPr>
              <a:latin typeface="Proxima Nova"/>
              <a:ea typeface="Proxima Nova"/>
              <a:cs typeface="Proxima Nova"/>
              <a:sym typeface="Proxima Nova"/>
            </a:endParaRPr>
          </a:p>
        </p:txBody>
      </p:sp>
      <p:sp>
        <p:nvSpPr>
          <p:cNvPr id="200" name="Google Shape;200;p31"/>
          <p:cNvSpPr txBox="1"/>
          <p:nvPr/>
        </p:nvSpPr>
        <p:spPr>
          <a:xfrm>
            <a:off x="919075" y="2204488"/>
            <a:ext cx="7497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This table shows that long movies (&gt;90 minutes) make $41,913,320 more than short movies (90 minutes or less) in gross revenue.</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Statistically Significant Interactions</a:t>
            </a:r>
            <a:endParaRPr b="1"/>
          </a:p>
        </p:txBody>
      </p:sp>
      <p:sp>
        <p:nvSpPr>
          <p:cNvPr id="206" name="Google Shape;206;p32"/>
          <p:cNvSpPr txBox="1">
            <a:spLocks noGrp="1"/>
          </p:cNvSpPr>
          <p:nvPr>
            <p:ph type="body" idx="1"/>
          </p:nvPr>
        </p:nvSpPr>
        <p:spPr>
          <a:xfrm>
            <a:off x="160700" y="2875025"/>
            <a:ext cx="8520600" cy="1442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n" sz="1407">
                <a:solidFill>
                  <a:srgbClr val="000000"/>
                </a:solidFill>
              </a:rPr>
              <a:t>These were the top 3 statistically significant interactions we found. The table indicates that…</a:t>
            </a:r>
            <a:endParaRPr sz="1407">
              <a:solidFill>
                <a:srgbClr val="000000"/>
              </a:solidFill>
            </a:endParaRPr>
          </a:p>
          <a:p>
            <a:pPr marL="457200" lvl="0" indent="-317976" algn="l" rtl="0">
              <a:lnSpc>
                <a:spcPct val="95000"/>
              </a:lnSpc>
              <a:spcBef>
                <a:spcPts val="1200"/>
              </a:spcBef>
              <a:spcAft>
                <a:spcPts val="0"/>
              </a:spcAft>
              <a:buClr>
                <a:srgbClr val="000000"/>
              </a:buClr>
              <a:buSzPts val="1408"/>
              <a:buAutoNum type="arabicParenR"/>
            </a:pPr>
            <a:r>
              <a:rPr lang="en" sz="1407">
                <a:solidFill>
                  <a:srgbClr val="000000"/>
                </a:solidFill>
              </a:rPr>
              <a:t>Animated movies that lasted more than 90 minutes made $239,000,000 more in gross revenue than Biography movies that lasted 90 minutes or less.</a:t>
            </a:r>
            <a:endParaRPr sz="1407">
              <a:solidFill>
                <a:srgbClr val="000000"/>
              </a:solidFill>
            </a:endParaRPr>
          </a:p>
          <a:p>
            <a:pPr marL="457200" lvl="0" indent="-317976" algn="l" rtl="0">
              <a:lnSpc>
                <a:spcPct val="95000"/>
              </a:lnSpc>
              <a:spcBef>
                <a:spcPts val="0"/>
              </a:spcBef>
              <a:spcAft>
                <a:spcPts val="0"/>
              </a:spcAft>
              <a:buClr>
                <a:srgbClr val="000000"/>
              </a:buClr>
              <a:buSzPts val="1408"/>
              <a:buAutoNum type="arabicParenR"/>
            </a:pPr>
            <a:r>
              <a:rPr lang="en" sz="1407">
                <a:solidFill>
                  <a:srgbClr val="000000"/>
                </a:solidFill>
              </a:rPr>
              <a:t>Animated movies that lasted more than 90 minutes made $238,000,000 more in gross revenue than Drama movies that lasted 90 minutes or less.</a:t>
            </a:r>
            <a:endParaRPr sz="1407">
              <a:solidFill>
                <a:srgbClr val="000000"/>
              </a:solidFill>
            </a:endParaRPr>
          </a:p>
          <a:p>
            <a:pPr marL="457200" lvl="0" indent="-317976" algn="l" rtl="0">
              <a:lnSpc>
                <a:spcPct val="95000"/>
              </a:lnSpc>
              <a:spcBef>
                <a:spcPts val="0"/>
              </a:spcBef>
              <a:spcAft>
                <a:spcPts val="0"/>
              </a:spcAft>
              <a:buClr>
                <a:srgbClr val="000000"/>
              </a:buClr>
              <a:buSzPts val="1408"/>
              <a:buAutoNum type="arabicParenR"/>
            </a:pPr>
            <a:r>
              <a:rPr lang="en" sz="1407">
                <a:solidFill>
                  <a:srgbClr val="000000"/>
                </a:solidFill>
              </a:rPr>
              <a:t>Animated movies that lasted more than 90 minutes made $236,000,000 more in gross revenue than Crime movies that lasted 90 minutes or less.</a:t>
            </a:r>
            <a:endParaRPr sz="1407">
              <a:solidFill>
                <a:srgbClr val="000000"/>
              </a:solidFill>
            </a:endParaRPr>
          </a:p>
        </p:txBody>
      </p:sp>
      <p:pic>
        <p:nvPicPr>
          <p:cNvPr id="207" name="Google Shape;207;p32"/>
          <p:cNvPicPr preferRelativeResize="0"/>
          <p:nvPr/>
        </p:nvPicPr>
        <p:blipFill>
          <a:blip r:embed="rId3">
            <a:alphaModFix/>
          </a:blip>
          <a:stretch>
            <a:fillRect/>
          </a:stretch>
        </p:blipFill>
        <p:spPr>
          <a:xfrm>
            <a:off x="64300" y="1966022"/>
            <a:ext cx="9144003" cy="6786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260225" y="228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3400" b="1"/>
              <a:t>Phase 1 &amp; 2 Summary</a:t>
            </a:r>
            <a:endParaRPr sz="1420"/>
          </a:p>
        </p:txBody>
      </p:sp>
      <p:sp>
        <p:nvSpPr>
          <p:cNvPr id="72" name="Google Shape;72;p15"/>
          <p:cNvSpPr txBox="1">
            <a:spLocks noGrp="1"/>
          </p:cNvSpPr>
          <p:nvPr>
            <p:ph type="body" idx="1"/>
          </p:nvPr>
        </p:nvSpPr>
        <p:spPr>
          <a:xfrm>
            <a:off x="311700" y="968375"/>
            <a:ext cx="8520600" cy="3600600"/>
          </a:xfrm>
          <a:prstGeom prst="rect">
            <a:avLst/>
          </a:prstGeom>
        </p:spPr>
        <p:txBody>
          <a:bodyPr spcFirstLastPara="1" wrap="square" lIns="91425" tIns="91425" rIns="91425" bIns="91425" anchor="t" anchorCtr="0">
            <a:noAutofit/>
          </a:bodyPr>
          <a:lstStyle/>
          <a:p>
            <a:pPr marL="457200" lvl="0"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Business Goal: </a:t>
            </a:r>
            <a:r>
              <a:rPr lang="en" sz="1506">
                <a:solidFill>
                  <a:schemeClr val="dk1"/>
                </a:solidFill>
              </a:rPr>
              <a:t>Our business goal is to</a:t>
            </a:r>
            <a:r>
              <a:rPr lang="en" sz="1506" b="1">
                <a:solidFill>
                  <a:schemeClr val="dk1"/>
                </a:solidFill>
              </a:rPr>
              <a:t> </a:t>
            </a:r>
            <a:r>
              <a:rPr lang="en" sz="1506">
                <a:solidFill>
                  <a:schemeClr val="dk1"/>
                </a:solidFill>
              </a:rPr>
              <a:t>analyze the relationship between gross revenue and several other factors such as yearly unemployment rate, rating, genre, year, country, and more.</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Dependent Variables: </a:t>
            </a:r>
            <a:r>
              <a:rPr lang="en" sz="1506">
                <a:solidFill>
                  <a:schemeClr val="dk1"/>
                </a:solidFill>
              </a:rPr>
              <a:t>Gross Revenue (numeric variable)</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Independent Variables: </a:t>
            </a:r>
            <a:endParaRPr sz="1506" b="1">
              <a:solidFill>
                <a:schemeClr val="dk1"/>
              </a:solidFill>
            </a:endParaRPr>
          </a:p>
          <a:p>
            <a:pPr marL="914400" lvl="1"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Numerical Variables: </a:t>
            </a:r>
            <a:r>
              <a:rPr lang="en" sz="1506">
                <a:solidFill>
                  <a:schemeClr val="dk1"/>
                </a:solidFill>
              </a:rPr>
              <a:t>Budget, Runtime, Unemployment Rate, Employment Rate, IMDB Score</a:t>
            </a:r>
            <a:endParaRPr sz="1506">
              <a:solidFill>
                <a:schemeClr val="dk1"/>
              </a:solidFill>
            </a:endParaRPr>
          </a:p>
          <a:p>
            <a:pPr marL="914400" lvl="1"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Categorical Variables: </a:t>
            </a:r>
            <a:r>
              <a:rPr lang="en" sz="1506">
                <a:solidFill>
                  <a:schemeClr val="dk1"/>
                </a:solidFill>
              </a:rPr>
              <a:t>Year, Genre, Country, Movie Rating</a:t>
            </a:r>
            <a:endParaRPr sz="1506">
              <a:solidFill>
                <a:schemeClr val="dk1"/>
              </a:solidFill>
            </a:endParaRPr>
          </a:p>
          <a:p>
            <a:pPr marL="914400" lvl="1" indent="-324246" algn="l" rtl="0">
              <a:lnSpc>
                <a:spcPct val="150000"/>
              </a:lnSpc>
              <a:spcBef>
                <a:spcPts val="0"/>
              </a:spcBef>
              <a:spcAft>
                <a:spcPts val="0"/>
              </a:spcAft>
              <a:buClr>
                <a:schemeClr val="dk1"/>
              </a:buClr>
              <a:buSzPts val="1506"/>
              <a:buFont typeface="Proxima Nova"/>
              <a:buChar char="○"/>
            </a:pPr>
            <a:r>
              <a:rPr lang="en" sz="1506" b="1">
                <a:solidFill>
                  <a:schemeClr val="dk1"/>
                </a:solidFill>
              </a:rPr>
              <a:t>Calculated Variables: </a:t>
            </a:r>
            <a:r>
              <a:rPr lang="en" sz="1506">
                <a:solidFill>
                  <a:schemeClr val="dk1"/>
                </a:solidFill>
              </a:rPr>
              <a:t>Unemployment Rate, Employment Rate</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Arial"/>
              <a:buChar char="●"/>
            </a:pPr>
            <a:r>
              <a:rPr lang="en" sz="1506" b="1">
                <a:solidFill>
                  <a:schemeClr val="dk1"/>
                </a:solidFill>
              </a:rPr>
              <a:t>Data Source 1: </a:t>
            </a:r>
            <a:r>
              <a:rPr lang="en" sz="1506">
                <a:solidFill>
                  <a:schemeClr val="dk1"/>
                </a:solidFill>
              </a:rPr>
              <a:t>Movie Industry Analysis - </a:t>
            </a:r>
            <a:r>
              <a:rPr lang="en" sz="1506" u="sng">
                <a:solidFill>
                  <a:schemeClr val="dk1"/>
                </a:solidFill>
                <a:hlinkClick r:id="rId3">
                  <a:extLst>
                    <a:ext uri="{A12FA001-AC4F-418D-AE19-62706E023703}">
                      <ahyp:hlinkClr xmlns:ahyp="http://schemas.microsoft.com/office/drawing/2018/hyperlinkcolor" val="tx"/>
                    </a:ext>
                  </a:extLst>
                </a:hlinkClick>
              </a:rPr>
              <a:t>access data set</a:t>
            </a:r>
            <a:endParaRPr sz="1506">
              <a:solidFill>
                <a:schemeClr val="dk1"/>
              </a:solidFill>
            </a:endParaRPr>
          </a:p>
          <a:p>
            <a:pPr marL="914400" lvl="1" indent="-324246" algn="l" rtl="0">
              <a:lnSpc>
                <a:spcPct val="150000"/>
              </a:lnSpc>
              <a:spcBef>
                <a:spcPts val="0"/>
              </a:spcBef>
              <a:spcAft>
                <a:spcPts val="0"/>
              </a:spcAft>
              <a:buClr>
                <a:schemeClr val="dk1"/>
              </a:buClr>
              <a:buSzPts val="1506"/>
              <a:buFont typeface="Arial"/>
              <a:buChar char="○"/>
            </a:pPr>
            <a:r>
              <a:rPr lang="en" sz="1506">
                <a:solidFill>
                  <a:schemeClr val="dk1"/>
                </a:solidFill>
              </a:rPr>
              <a:t>File 1 (Movie Data): 7,668 rows</a:t>
            </a:r>
            <a:endParaRPr sz="1506">
              <a:solidFill>
                <a:schemeClr val="dk1"/>
              </a:solidFill>
            </a:endParaRPr>
          </a:p>
          <a:p>
            <a:pPr marL="457200" lvl="0" indent="-324246" algn="l" rtl="0">
              <a:lnSpc>
                <a:spcPct val="150000"/>
              </a:lnSpc>
              <a:spcBef>
                <a:spcPts val="0"/>
              </a:spcBef>
              <a:spcAft>
                <a:spcPts val="0"/>
              </a:spcAft>
              <a:buClr>
                <a:schemeClr val="dk1"/>
              </a:buClr>
              <a:buSzPts val="1506"/>
              <a:buFont typeface="Arial"/>
              <a:buChar char="●"/>
            </a:pPr>
            <a:r>
              <a:rPr lang="en" sz="1506" b="1">
                <a:solidFill>
                  <a:schemeClr val="dk1"/>
                </a:solidFill>
              </a:rPr>
              <a:t>Data Source 2: </a:t>
            </a:r>
            <a:r>
              <a:rPr lang="en" sz="1506">
                <a:solidFill>
                  <a:schemeClr val="dk1"/>
                </a:solidFill>
              </a:rPr>
              <a:t>US Employment &amp; Unemployment Rate since 1940 - </a:t>
            </a:r>
            <a:r>
              <a:rPr lang="en" sz="1506" u="sng">
                <a:solidFill>
                  <a:schemeClr val="dk1"/>
                </a:solidFill>
                <a:hlinkClick r:id="rId4">
                  <a:extLst>
                    <a:ext uri="{A12FA001-AC4F-418D-AE19-62706E023703}">
                      <ahyp:hlinkClr xmlns:ahyp="http://schemas.microsoft.com/office/drawing/2018/hyperlinkcolor" val="tx"/>
                    </a:ext>
                  </a:extLst>
                </a:hlinkClick>
              </a:rPr>
              <a:t>access data set </a:t>
            </a:r>
            <a:endParaRPr sz="1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304697" y="405175"/>
            <a:ext cx="3810125" cy="3774975"/>
          </a:xfrm>
          <a:prstGeom prst="rect">
            <a:avLst/>
          </a:prstGeom>
          <a:noFill/>
          <a:ln>
            <a:noFill/>
          </a:ln>
        </p:spPr>
      </p:pic>
      <p:pic>
        <p:nvPicPr>
          <p:cNvPr id="213" name="Google Shape;213;p33"/>
          <p:cNvPicPr preferRelativeResize="0"/>
          <p:nvPr/>
        </p:nvPicPr>
        <p:blipFill>
          <a:blip r:embed="rId4">
            <a:alphaModFix/>
          </a:blip>
          <a:stretch>
            <a:fillRect/>
          </a:stretch>
        </p:blipFill>
        <p:spPr>
          <a:xfrm>
            <a:off x="4406975" y="452625"/>
            <a:ext cx="3705501" cy="3774976"/>
          </a:xfrm>
          <a:prstGeom prst="rect">
            <a:avLst/>
          </a:prstGeom>
          <a:noFill/>
          <a:ln>
            <a:noFill/>
          </a:ln>
        </p:spPr>
      </p:pic>
      <p:sp>
        <p:nvSpPr>
          <p:cNvPr id="214" name="Google Shape;214;p33"/>
          <p:cNvSpPr txBox="1"/>
          <p:nvPr/>
        </p:nvSpPr>
        <p:spPr>
          <a:xfrm>
            <a:off x="487325" y="4373525"/>
            <a:ext cx="770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These charts illustrate that the majority of differences and interactions were not significant</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220" name="Google Shape;220;p34"/>
          <p:cNvPicPr preferRelativeResize="0"/>
          <p:nvPr/>
        </p:nvPicPr>
        <p:blipFill>
          <a:blip r:embed="rId3">
            <a:alphaModFix/>
          </a:blip>
          <a:stretch>
            <a:fillRect/>
          </a:stretch>
        </p:blipFill>
        <p:spPr>
          <a:xfrm>
            <a:off x="201426" y="271937"/>
            <a:ext cx="3937926" cy="3960500"/>
          </a:xfrm>
          <a:prstGeom prst="rect">
            <a:avLst/>
          </a:prstGeom>
          <a:noFill/>
          <a:ln>
            <a:noFill/>
          </a:ln>
        </p:spPr>
      </p:pic>
      <p:pic>
        <p:nvPicPr>
          <p:cNvPr id="221" name="Google Shape;221;p34"/>
          <p:cNvPicPr preferRelativeResize="0"/>
          <p:nvPr/>
        </p:nvPicPr>
        <p:blipFill>
          <a:blip r:embed="rId4">
            <a:alphaModFix/>
          </a:blip>
          <a:stretch>
            <a:fillRect/>
          </a:stretch>
        </p:blipFill>
        <p:spPr>
          <a:xfrm>
            <a:off x="4443525" y="271925"/>
            <a:ext cx="4067594" cy="4105524"/>
          </a:xfrm>
          <a:prstGeom prst="rect">
            <a:avLst/>
          </a:prstGeom>
          <a:noFill/>
          <a:ln>
            <a:noFill/>
          </a:ln>
        </p:spPr>
      </p:pic>
      <p:sp>
        <p:nvSpPr>
          <p:cNvPr id="222" name="Google Shape;222;p34"/>
          <p:cNvSpPr txBox="1"/>
          <p:nvPr/>
        </p:nvSpPr>
        <p:spPr>
          <a:xfrm>
            <a:off x="487325" y="4373525"/>
            <a:ext cx="770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Proxima Nova"/>
                <a:ea typeface="Proxima Nova"/>
                <a:cs typeface="Proxima Nova"/>
                <a:sym typeface="Proxima Nova"/>
              </a:rPr>
              <a:t>The graph on the left visualizes our weak R-Square. Although some observations on close to the line, most are not on it which indicates that our model has weak accuracy.</a:t>
            </a:r>
            <a:endParaRPr sz="12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Conclusion</a:t>
            </a:r>
            <a:endParaRPr b="1"/>
          </a:p>
        </p:txBody>
      </p:sp>
      <p:sp>
        <p:nvSpPr>
          <p:cNvPr id="228" name="Google Shape;228;p35"/>
          <p:cNvSpPr txBox="1">
            <a:spLocks noGrp="1"/>
          </p:cNvSpPr>
          <p:nvPr>
            <p:ph type="body" idx="1"/>
          </p:nvPr>
        </p:nvSpPr>
        <p:spPr>
          <a:xfrm>
            <a:off x="311700" y="1152475"/>
            <a:ext cx="8520600" cy="3550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The correlations show that all of the independent numerical variables are related to the dependent variable, gross revenue.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However, after further doing Linear Regression models, we found that only “score” and “budget” can be used to predict “gross.” It’s a high-valued model which can explain almost half of our data.</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result of ANOVA indicates long movies (movies that last longer than 90 minutes) make higher revenue, and people also prefer watching animation movies over other genres. Thus, long animation movies are the most profitable. However, this result can only explain 10% of the data according to the weak R square.</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Project 2 Appendix: Phase 1 &amp;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00" b="1"/>
              <a:t>Phase 1 - </a:t>
            </a:r>
            <a:r>
              <a:rPr lang="en"/>
              <a:t>Business Goal</a:t>
            </a:r>
            <a:endParaRPr/>
          </a:p>
        </p:txBody>
      </p:sp>
      <p:sp>
        <p:nvSpPr>
          <p:cNvPr id="239" name="Google Shape;23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200000"/>
              </a:lnSpc>
              <a:spcBef>
                <a:spcPts val="0"/>
              </a:spcBef>
              <a:spcAft>
                <a:spcPts val="0"/>
              </a:spcAft>
              <a:buClr>
                <a:schemeClr val="dk1"/>
              </a:buClr>
              <a:buSzPts val="1900"/>
              <a:buFont typeface="Proxima Nova"/>
              <a:buChar char="●"/>
            </a:pPr>
            <a:r>
              <a:rPr lang="en" sz="1900">
                <a:solidFill>
                  <a:schemeClr val="dk1"/>
                </a:solidFill>
              </a:rPr>
              <a:t>Our business goal is to</a:t>
            </a:r>
            <a:r>
              <a:rPr lang="en" sz="1900" b="1">
                <a:solidFill>
                  <a:schemeClr val="dk1"/>
                </a:solidFill>
              </a:rPr>
              <a:t> </a:t>
            </a:r>
            <a:r>
              <a:rPr lang="en" sz="1900">
                <a:solidFill>
                  <a:schemeClr val="dk1"/>
                </a:solidFill>
              </a:rPr>
              <a:t>analyze the relationship between gross revenue and several other factors such as yearly unemployment rate, rating, genre, year, country, and more.</a:t>
            </a:r>
            <a:endParaRPr sz="23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00" b="1"/>
              <a:t>Phase 1 - </a:t>
            </a:r>
            <a:r>
              <a:rPr lang="en"/>
              <a:t>Variables</a:t>
            </a:r>
            <a:endParaRPr/>
          </a:p>
        </p:txBody>
      </p:sp>
      <p:sp>
        <p:nvSpPr>
          <p:cNvPr id="245" name="Google Shape;24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Dependent Variable: </a:t>
            </a:r>
            <a:r>
              <a:rPr lang="en" sz="1900">
                <a:solidFill>
                  <a:schemeClr val="dk1"/>
                </a:solidFill>
              </a:rPr>
              <a:t>Gross Revenue</a:t>
            </a:r>
            <a:endParaRPr sz="1900">
              <a:solidFill>
                <a:srgbClr val="000000"/>
              </a:solidFill>
            </a:endParaRPr>
          </a:p>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Independent Variables: </a:t>
            </a:r>
            <a:r>
              <a:rPr lang="en" sz="1900">
                <a:solidFill>
                  <a:schemeClr val="dk1"/>
                </a:solidFill>
              </a:rPr>
              <a:t>Budget, Runtime, Unemployment Rate, Employment Rate, IMDB Score, Year, Genre, Country, Movie Rating</a:t>
            </a:r>
            <a:endParaRPr sz="1900">
              <a:solidFill>
                <a:schemeClr val="dk1"/>
              </a:solidFill>
            </a:endParaRPr>
          </a:p>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Numeric Variables: </a:t>
            </a:r>
            <a:r>
              <a:rPr lang="en" sz="1900">
                <a:solidFill>
                  <a:schemeClr val="dk1"/>
                </a:solidFill>
              </a:rPr>
              <a:t>Gross Revenue, Budget,</a:t>
            </a:r>
            <a:r>
              <a:rPr lang="en" sz="1900" b="1">
                <a:solidFill>
                  <a:schemeClr val="dk1"/>
                </a:solidFill>
              </a:rPr>
              <a:t> </a:t>
            </a:r>
            <a:r>
              <a:rPr lang="en" sz="1900">
                <a:solidFill>
                  <a:schemeClr val="dk1"/>
                </a:solidFill>
              </a:rPr>
              <a:t>Runtime, Unemployment Rate, Employment Rate, IMDB Score</a:t>
            </a:r>
            <a:endParaRPr sz="1900">
              <a:solidFill>
                <a:schemeClr val="dk1"/>
              </a:solidFill>
            </a:endParaRPr>
          </a:p>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Categorical Variables: </a:t>
            </a:r>
            <a:r>
              <a:rPr lang="en" sz="1900">
                <a:solidFill>
                  <a:schemeClr val="dk1"/>
                </a:solidFill>
              </a:rPr>
              <a:t>Year, Genre, Country, Movie Rating</a:t>
            </a:r>
            <a:endParaRPr sz="1900">
              <a:solidFill>
                <a:schemeClr val="dk1"/>
              </a:solidFill>
            </a:endParaRPr>
          </a:p>
          <a:p>
            <a:pPr marL="457200" lvl="0" indent="-349250" algn="l" rtl="0">
              <a:lnSpc>
                <a:spcPct val="150000"/>
              </a:lnSpc>
              <a:spcBef>
                <a:spcPts val="0"/>
              </a:spcBef>
              <a:spcAft>
                <a:spcPts val="0"/>
              </a:spcAft>
              <a:buClr>
                <a:schemeClr val="dk1"/>
              </a:buClr>
              <a:buSzPts val="1900"/>
              <a:buFont typeface="Proxima Nova"/>
              <a:buChar char="●"/>
            </a:pPr>
            <a:r>
              <a:rPr lang="en" sz="1900" b="1">
                <a:solidFill>
                  <a:schemeClr val="dk1"/>
                </a:solidFill>
              </a:rPr>
              <a:t>Calculated Variables: </a:t>
            </a:r>
            <a:r>
              <a:rPr lang="en" sz="1900">
                <a:solidFill>
                  <a:schemeClr val="dk1"/>
                </a:solidFill>
              </a:rPr>
              <a:t>Unemployment Rate, Employment Rate</a:t>
            </a:r>
            <a:endParaRPr sz="1900">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00" b="1"/>
              <a:t>Phase 1 - </a:t>
            </a:r>
            <a:r>
              <a:rPr lang="en"/>
              <a:t>Data Collection</a:t>
            </a:r>
            <a:endParaRPr/>
          </a:p>
        </p:txBody>
      </p:sp>
      <p:sp>
        <p:nvSpPr>
          <p:cNvPr id="251" name="Google Shape;251;p39"/>
          <p:cNvSpPr txBox="1"/>
          <p:nvPr/>
        </p:nvSpPr>
        <p:spPr>
          <a:xfrm>
            <a:off x="311700" y="1377050"/>
            <a:ext cx="8200200" cy="3517200"/>
          </a:xfrm>
          <a:prstGeom prst="rect">
            <a:avLst/>
          </a:prstGeom>
          <a:noFill/>
          <a:ln>
            <a:noFill/>
          </a:ln>
        </p:spPr>
        <p:txBody>
          <a:bodyPr spcFirstLastPara="1" wrap="square" lIns="68575" tIns="34275" rIns="68575" bIns="34275" anchor="t" anchorCtr="0">
            <a:spAutoFit/>
          </a:bodyPr>
          <a:lstStyle/>
          <a:p>
            <a:pPr marL="0" marR="0" lvl="0" indent="0" algn="l" rtl="0">
              <a:lnSpc>
                <a:spcPct val="200000"/>
              </a:lnSpc>
              <a:spcBef>
                <a:spcPts val="0"/>
              </a:spcBef>
              <a:spcAft>
                <a:spcPts val="0"/>
              </a:spcAft>
              <a:buNone/>
            </a:pPr>
            <a:r>
              <a:rPr lang="en" sz="1700" b="1">
                <a:solidFill>
                  <a:schemeClr val="dk1"/>
                </a:solidFill>
                <a:latin typeface="Proxima Nova"/>
                <a:ea typeface="Proxima Nova"/>
                <a:cs typeface="Proxima Nova"/>
                <a:sym typeface="Proxima Nova"/>
              </a:rPr>
              <a:t>Data Source 1: </a:t>
            </a:r>
            <a:r>
              <a:rPr lang="en" sz="1700">
                <a:solidFill>
                  <a:schemeClr val="dk1"/>
                </a:solidFill>
                <a:latin typeface="Proxima Nova"/>
                <a:ea typeface="Proxima Nova"/>
                <a:cs typeface="Proxima Nova"/>
                <a:sym typeface="Proxima Nova"/>
              </a:rPr>
              <a:t>Movie Industry Analysis - </a:t>
            </a:r>
            <a:r>
              <a:rPr lang="en" sz="1700" u="sng">
                <a:solidFill>
                  <a:schemeClr val="hlink"/>
                </a:solidFill>
                <a:latin typeface="Proxima Nova"/>
                <a:ea typeface="Proxima Nova"/>
                <a:cs typeface="Proxima Nova"/>
                <a:sym typeface="Proxima Nova"/>
                <a:hlinkClick r:id="rId3"/>
              </a:rPr>
              <a:t>access data set</a:t>
            </a:r>
            <a:endParaRPr sz="17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r>
              <a:rPr lang="en" sz="1700" b="1">
                <a:solidFill>
                  <a:schemeClr val="dk1"/>
                </a:solidFill>
                <a:latin typeface="Proxima Nova"/>
                <a:ea typeface="Proxima Nova"/>
                <a:cs typeface="Proxima Nova"/>
                <a:sym typeface="Proxima Nova"/>
              </a:rPr>
              <a:t>Data Source 2: </a:t>
            </a:r>
            <a:r>
              <a:rPr lang="en" sz="1700">
                <a:solidFill>
                  <a:schemeClr val="dk1"/>
                </a:solidFill>
                <a:latin typeface="Proxima Nova"/>
                <a:ea typeface="Proxima Nova"/>
                <a:cs typeface="Proxima Nova"/>
                <a:sym typeface="Proxima Nova"/>
              </a:rPr>
              <a:t>US Employment &amp; Unemployment Rate since 1940 - </a:t>
            </a:r>
            <a:r>
              <a:rPr lang="en" sz="1700" u="sng">
                <a:solidFill>
                  <a:schemeClr val="hlink"/>
                </a:solidFill>
                <a:latin typeface="Proxima Nova"/>
                <a:ea typeface="Proxima Nova"/>
                <a:cs typeface="Proxima Nova"/>
                <a:sym typeface="Proxima Nova"/>
                <a:hlinkClick r:id="rId4"/>
              </a:rPr>
              <a:t>access data set </a:t>
            </a:r>
            <a:endParaRPr sz="17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endParaRPr sz="1700">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28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endParaRPr sz="17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endParaRPr sz="2100">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endParaRPr sz="18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p:nvPr/>
        </p:nvSpPr>
        <p:spPr>
          <a:xfrm>
            <a:off x="471900" y="1149525"/>
            <a:ext cx="8435700" cy="2008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chemeClr val="dk1"/>
              </a:buClr>
              <a:buSzPts val="1400"/>
              <a:buFont typeface="Noto Sans Symbols"/>
              <a:buNone/>
            </a:pPr>
            <a:r>
              <a:rPr lang="en" sz="1400" i="0" u="sng" strike="noStrike" cap="none">
                <a:solidFill>
                  <a:schemeClr val="dk1"/>
                </a:solidFill>
                <a:latin typeface="Proxima Nova"/>
                <a:ea typeface="Proxima Nova"/>
                <a:cs typeface="Proxima Nova"/>
                <a:sym typeface="Proxima Nova"/>
              </a:rPr>
              <a:t>Goal Definition</a:t>
            </a:r>
            <a:endParaRPr sz="1100">
              <a:latin typeface="Proxima Nova"/>
              <a:ea typeface="Proxima Nova"/>
              <a:cs typeface="Proxima Nova"/>
              <a:sym typeface="Proxima Nova"/>
            </a:endParaRPr>
          </a:p>
          <a:p>
            <a:pPr marL="0" marR="0" lvl="0" indent="0" algn="l" rtl="0">
              <a:spcBef>
                <a:spcPts val="0"/>
              </a:spcBef>
              <a:spcAft>
                <a:spcPts val="0"/>
              </a:spcAft>
              <a:buNone/>
            </a:pPr>
            <a:endParaRPr b="1">
              <a:solidFill>
                <a:schemeClr val="dk1"/>
              </a:solidFill>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B</a:t>
            </a:r>
            <a:r>
              <a:rPr lang="en" sz="1400" b="1" i="0" u="none" strike="noStrike" cap="none">
                <a:solidFill>
                  <a:schemeClr val="dk1"/>
                </a:solidFill>
                <a:latin typeface="Proxima Nova"/>
                <a:ea typeface="Proxima Nova"/>
                <a:cs typeface="Proxima Nova"/>
                <a:sym typeface="Proxima Nova"/>
              </a:rPr>
              <a:t>usiness </a:t>
            </a:r>
            <a:r>
              <a:rPr lang="en" b="1">
                <a:solidFill>
                  <a:schemeClr val="dk1"/>
                </a:solidFill>
                <a:latin typeface="Proxima Nova"/>
                <a:ea typeface="Proxima Nova"/>
                <a:cs typeface="Proxima Nova"/>
                <a:sym typeface="Proxima Nova"/>
              </a:rPr>
              <a:t>G</a:t>
            </a:r>
            <a:r>
              <a:rPr lang="en" sz="1400" b="1" i="0" u="none" strike="noStrike" cap="none">
                <a:solidFill>
                  <a:schemeClr val="dk1"/>
                </a:solidFill>
                <a:latin typeface="Proxima Nova"/>
                <a:ea typeface="Proxima Nova"/>
                <a:cs typeface="Proxima Nova"/>
                <a:sym typeface="Proxima Nova"/>
              </a:rPr>
              <a:t>oal: </a:t>
            </a:r>
            <a:r>
              <a:rPr lang="en" sz="1400" i="0" u="none" strike="noStrike" cap="none">
                <a:solidFill>
                  <a:schemeClr val="dk1"/>
                </a:solidFill>
                <a:latin typeface="Proxima Nova"/>
                <a:ea typeface="Proxima Nova"/>
                <a:cs typeface="Proxima Nova"/>
                <a:sym typeface="Proxima Nova"/>
              </a:rPr>
              <a:t>Our business goal is to</a:t>
            </a:r>
            <a:r>
              <a:rPr lang="en" sz="1400" b="1" i="0" u="none" strike="noStrike" cap="none">
                <a:solidFill>
                  <a:schemeClr val="dk1"/>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a</a:t>
            </a:r>
            <a:r>
              <a:rPr lang="en" sz="1400" i="0" u="none" strike="noStrike" cap="none">
                <a:solidFill>
                  <a:schemeClr val="dk1"/>
                </a:solidFill>
                <a:latin typeface="Proxima Nova"/>
                <a:ea typeface="Proxima Nova"/>
                <a:cs typeface="Proxima Nova"/>
                <a:sym typeface="Proxima Nova"/>
              </a:rPr>
              <a:t>nalyze</a:t>
            </a:r>
            <a:r>
              <a:rPr lang="en">
                <a:solidFill>
                  <a:schemeClr val="dk1"/>
                </a:solidFill>
                <a:latin typeface="Proxima Nova"/>
                <a:ea typeface="Proxima Nova"/>
                <a:cs typeface="Proxima Nova"/>
                <a:sym typeface="Proxima Nova"/>
              </a:rPr>
              <a:t> the relationship between</a:t>
            </a:r>
            <a:r>
              <a:rPr lang="en" sz="1400" i="0" u="none" strike="noStrike" cap="none">
                <a:solidFill>
                  <a:schemeClr val="dk1"/>
                </a:solidFill>
                <a:latin typeface="Proxima Nova"/>
                <a:ea typeface="Proxima Nova"/>
                <a:cs typeface="Proxima Nova"/>
                <a:sym typeface="Proxima Nova"/>
              </a:rPr>
              <a:t> gross r</a:t>
            </a:r>
            <a:r>
              <a:rPr lang="en">
                <a:solidFill>
                  <a:schemeClr val="dk1"/>
                </a:solidFill>
                <a:latin typeface="Proxima Nova"/>
                <a:ea typeface="Proxima Nova"/>
                <a:cs typeface="Proxima Nova"/>
                <a:sym typeface="Proxima Nova"/>
              </a:rPr>
              <a:t>evenue and several other factors such as yearly unemployment rate, rating, genre, year, country, and more.</a:t>
            </a:r>
            <a:endParaRPr sz="1100">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sz="1400" b="1" i="0" u="none" strike="noStrike" cap="none">
                <a:solidFill>
                  <a:schemeClr val="dk1"/>
                </a:solidFill>
                <a:latin typeface="Proxima Nova"/>
                <a:ea typeface="Proxima Nova"/>
                <a:cs typeface="Proxima Nova"/>
                <a:sym typeface="Proxima Nova"/>
              </a:rPr>
              <a:t>Dependent </a:t>
            </a:r>
            <a:r>
              <a:rPr lang="en" b="1">
                <a:solidFill>
                  <a:schemeClr val="dk1"/>
                </a:solidFill>
                <a:latin typeface="Proxima Nova"/>
                <a:ea typeface="Proxima Nova"/>
                <a:cs typeface="Proxima Nova"/>
                <a:sym typeface="Proxima Nova"/>
              </a:rPr>
              <a:t>V</a:t>
            </a:r>
            <a:r>
              <a:rPr lang="en" sz="1400" b="1" i="0" u="none" strike="noStrike" cap="none">
                <a:solidFill>
                  <a:schemeClr val="dk1"/>
                </a:solidFill>
                <a:latin typeface="Proxima Nova"/>
                <a:ea typeface="Proxima Nova"/>
                <a:cs typeface="Proxima Nova"/>
                <a:sym typeface="Proxima Nova"/>
              </a:rPr>
              <a:t>ariables: </a:t>
            </a:r>
            <a:r>
              <a:rPr lang="en">
                <a:solidFill>
                  <a:schemeClr val="dk1"/>
                </a:solidFill>
                <a:latin typeface="Proxima Nova"/>
                <a:ea typeface="Proxima Nova"/>
                <a:cs typeface="Proxima Nova"/>
                <a:sym typeface="Proxima Nova"/>
              </a:rPr>
              <a:t>Gross Revenue (numeric variable)</a:t>
            </a:r>
            <a:endParaRPr sz="1100">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Independent Variables: </a:t>
            </a:r>
            <a:endParaRPr b="1">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Numerical V</a:t>
            </a:r>
            <a:r>
              <a:rPr lang="en" sz="1400" b="1" i="0" u="none" strike="noStrike" cap="none">
                <a:solidFill>
                  <a:schemeClr val="dk1"/>
                </a:solidFill>
                <a:latin typeface="Proxima Nova"/>
                <a:ea typeface="Proxima Nova"/>
                <a:cs typeface="Proxima Nova"/>
                <a:sym typeface="Proxima Nova"/>
              </a:rPr>
              <a:t>ariables: </a:t>
            </a:r>
            <a:r>
              <a:rPr lang="en" sz="1400" i="0" u="none" strike="noStrike" cap="none">
                <a:solidFill>
                  <a:schemeClr val="dk1"/>
                </a:solidFill>
                <a:latin typeface="Proxima Nova"/>
                <a:ea typeface="Proxima Nova"/>
                <a:cs typeface="Proxima Nova"/>
                <a:sym typeface="Proxima Nova"/>
              </a:rPr>
              <a:t>Budget, Runtime, </a:t>
            </a:r>
            <a:r>
              <a:rPr lang="en">
                <a:solidFill>
                  <a:schemeClr val="dk1"/>
                </a:solidFill>
                <a:latin typeface="Proxima Nova"/>
                <a:ea typeface="Proxima Nova"/>
                <a:cs typeface="Proxima Nova"/>
                <a:sym typeface="Proxima Nova"/>
              </a:rPr>
              <a:t>Unemployment Rate, Employment Rate, IMDB Score</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Categorical Variables: </a:t>
            </a:r>
            <a:r>
              <a:rPr lang="en">
                <a:solidFill>
                  <a:schemeClr val="dk1"/>
                </a:solidFill>
                <a:latin typeface="Proxima Nova"/>
                <a:ea typeface="Proxima Nova"/>
                <a:cs typeface="Proxima Nova"/>
                <a:sym typeface="Proxima Nova"/>
              </a:rPr>
              <a:t>Year, Genre, Country, Movie Rating</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Calculated Variables: </a:t>
            </a:r>
            <a:r>
              <a:rPr lang="en">
                <a:solidFill>
                  <a:schemeClr val="dk1"/>
                </a:solidFill>
                <a:latin typeface="Proxima Nova"/>
                <a:ea typeface="Proxima Nova"/>
                <a:cs typeface="Proxima Nova"/>
                <a:sym typeface="Proxima Nova"/>
              </a:rPr>
              <a:t>Unemployment Rate, Employment Rate</a:t>
            </a:r>
            <a:endParaRPr>
              <a:solidFill>
                <a:schemeClr val="dk1"/>
              </a:solidFill>
              <a:latin typeface="Proxima Nova"/>
              <a:ea typeface="Proxima Nova"/>
              <a:cs typeface="Proxima Nova"/>
              <a:sym typeface="Proxima Nova"/>
            </a:endParaRPr>
          </a:p>
        </p:txBody>
      </p:sp>
      <p:sp>
        <p:nvSpPr>
          <p:cNvPr id="257" name="Google Shape;257;p40"/>
          <p:cNvSpPr txBox="1"/>
          <p:nvPr/>
        </p:nvSpPr>
        <p:spPr>
          <a:xfrm>
            <a:off x="471900" y="3373725"/>
            <a:ext cx="8200200" cy="131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i="0" u="sng" strike="noStrike" cap="none">
                <a:solidFill>
                  <a:schemeClr val="dk1"/>
                </a:solidFill>
                <a:latin typeface="Proxima Nova"/>
                <a:ea typeface="Proxima Nova"/>
                <a:cs typeface="Proxima Nova"/>
                <a:sym typeface="Proxima Nova"/>
              </a:rPr>
              <a:t>Data Collection</a:t>
            </a:r>
            <a:endParaRPr u="sng">
              <a:solidFill>
                <a:schemeClr val="dk1"/>
              </a:solidFill>
              <a:latin typeface="Proxima Nova"/>
              <a:ea typeface="Proxima Nova"/>
              <a:cs typeface="Proxima Nova"/>
              <a:sym typeface="Proxima Nova"/>
            </a:endParaRPr>
          </a:p>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a:p>
            <a:pPr marL="0" marR="0" lvl="0" indent="0" algn="l" rtl="0">
              <a:spcBef>
                <a:spcPts val="0"/>
              </a:spcBef>
              <a:spcAft>
                <a:spcPts val="0"/>
              </a:spcAft>
              <a:buNone/>
            </a:pPr>
            <a:r>
              <a:rPr lang="en" b="1">
                <a:solidFill>
                  <a:schemeClr val="dk1"/>
                </a:solidFill>
                <a:latin typeface="Proxima Nova"/>
                <a:ea typeface="Proxima Nova"/>
                <a:cs typeface="Proxima Nova"/>
                <a:sym typeface="Proxima Nova"/>
              </a:rPr>
              <a:t>Data Source 1: </a:t>
            </a:r>
            <a:r>
              <a:rPr lang="en">
                <a:solidFill>
                  <a:schemeClr val="dk1"/>
                </a:solidFill>
                <a:latin typeface="Proxima Nova"/>
                <a:ea typeface="Proxima Nova"/>
                <a:cs typeface="Proxima Nova"/>
                <a:sym typeface="Proxima Nova"/>
              </a:rPr>
              <a:t>Movie Industry Analysis - </a:t>
            </a:r>
            <a:r>
              <a:rPr lang="en" u="sng">
                <a:solidFill>
                  <a:schemeClr val="hlink"/>
                </a:solidFill>
                <a:latin typeface="Proxima Nova"/>
                <a:ea typeface="Proxima Nova"/>
                <a:cs typeface="Proxima Nova"/>
                <a:sym typeface="Proxima Nova"/>
                <a:hlinkClick r:id="rId3"/>
              </a:rPr>
              <a:t>access data set</a:t>
            </a:r>
            <a:endParaRPr>
              <a:solidFill>
                <a:schemeClr val="dk1"/>
              </a:solidFill>
              <a:latin typeface="Proxima Nova"/>
              <a:ea typeface="Proxima Nova"/>
              <a:cs typeface="Proxima Nova"/>
              <a:sym typeface="Proxima Nova"/>
            </a:endParaRPr>
          </a:p>
          <a:p>
            <a:pPr marL="0" marR="0" lvl="0" indent="0" algn="l" rtl="0">
              <a:spcBef>
                <a:spcPts val="0"/>
              </a:spcBef>
              <a:spcAft>
                <a:spcPts val="0"/>
              </a:spcAft>
              <a:buNone/>
            </a:pPr>
            <a:r>
              <a:rPr lang="en" b="1">
                <a:solidFill>
                  <a:schemeClr val="dk1"/>
                </a:solidFill>
                <a:latin typeface="Proxima Nova"/>
                <a:ea typeface="Proxima Nova"/>
                <a:cs typeface="Proxima Nova"/>
                <a:sym typeface="Proxima Nova"/>
              </a:rPr>
              <a:t>Data Source 2: </a:t>
            </a:r>
            <a:r>
              <a:rPr lang="en">
                <a:solidFill>
                  <a:schemeClr val="dk1"/>
                </a:solidFill>
                <a:latin typeface="Proxima Nova"/>
                <a:ea typeface="Proxima Nova"/>
                <a:cs typeface="Proxima Nova"/>
                <a:sym typeface="Proxima Nova"/>
              </a:rPr>
              <a:t>US Employment &amp; Unemployment Rate since 1940 - </a:t>
            </a:r>
            <a:r>
              <a:rPr lang="en" u="sng">
                <a:solidFill>
                  <a:schemeClr val="hlink"/>
                </a:solidFill>
                <a:latin typeface="Proxima Nova"/>
                <a:ea typeface="Proxima Nova"/>
                <a:cs typeface="Proxima Nova"/>
                <a:sym typeface="Proxima Nova"/>
                <a:hlinkClick r:id="rId4"/>
              </a:rPr>
              <a:t>access data set </a:t>
            </a:r>
            <a:endParaRPr>
              <a:solidFill>
                <a:schemeClr val="dk1"/>
              </a:solidFill>
              <a:latin typeface="Proxima Nova"/>
              <a:ea typeface="Proxima Nova"/>
              <a:cs typeface="Proxima Nova"/>
              <a:sym typeface="Proxima Nova"/>
            </a:endParaRPr>
          </a:p>
          <a:p>
            <a:pPr marL="0" marR="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0" marR="0" lvl="0" indent="0" algn="l" rtl="0">
              <a:spcBef>
                <a:spcPts val="0"/>
              </a:spcBef>
              <a:spcAft>
                <a:spcPts val="0"/>
              </a:spcAft>
              <a:buNone/>
            </a:pPr>
            <a:endParaRPr sz="1100">
              <a:latin typeface="Proxima Nova"/>
              <a:ea typeface="Proxima Nova"/>
              <a:cs typeface="Proxima Nova"/>
              <a:sym typeface="Proxima Nova"/>
            </a:endParaRPr>
          </a:p>
        </p:txBody>
      </p:sp>
      <p:sp>
        <p:nvSpPr>
          <p:cNvPr id="258" name="Google Shape;258;p40"/>
          <p:cNvSpPr txBox="1"/>
          <p:nvPr/>
        </p:nvSpPr>
        <p:spPr>
          <a:xfrm>
            <a:off x="454032" y="240825"/>
            <a:ext cx="5735400" cy="838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5000" b="1">
                <a:solidFill>
                  <a:schemeClr val="dk1"/>
                </a:solidFill>
                <a:latin typeface="Proxima Nova"/>
                <a:ea typeface="Proxima Nova"/>
                <a:cs typeface="Proxima Nova"/>
                <a:sym typeface="Proxima Nova"/>
              </a:rPr>
              <a:t>Phase 1 </a:t>
            </a:r>
            <a:r>
              <a:rPr lang="en" sz="4800" b="1">
                <a:solidFill>
                  <a:schemeClr val="dk1"/>
                </a:solidFill>
                <a:latin typeface="Proxima Nova"/>
                <a:ea typeface="Proxima Nova"/>
                <a:cs typeface="Proxima Nova"/>
                <a:sym typeface="Proxima Nova"/>
              </a:rPr>
              <a:t>Summary</a:t>
            </a:r>
            <a:endParaRPr sz="48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p:nvPr/>
        </p:nvSpPr>
        <p:spPr>
          <a:xfrm>
            <a:off x="471900" y="1149525"/>
            <a:ext cx="8435700" cy="2224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chemeClr val="dk1"/>
              </a:buClr>
              <a:buSzPts val="1400"/>
              <a:buFont typeface="Noto Sans Symbols"/>
              <a:buNone/>
            </a:pPr>
            <a:r>
              <a:rPr lang="en" u="sng">
                <a:solidFill>
                  <a:schemeClr val="dk1"/>
                </a:solidFill>
                <a:latin typeface="Proxima Nova"/>
                <a:ea typeface="Proxima Nova"/>
                <a:cs typeface="Proxima Nova"/>
                <a:sym typeface="Proxima Nova"/>
              </a:rPr>
              <a:t>Data Collection</a:t>
            </a:r>
            <a:endParaRPr sz="1100">
              <a:latin typeface="Proxima Nova"/>
              <a:ea typeface="Proxima Nova"/>
              <a:cs typeface="Proxima Nova"/>
              <a:sym typeface="Proxima Nova"/>
            </a:endParaRPr>
          </a:p>
          <a:p>
            <a:pPr marL="0" marR="0" lvl="0" indent="0" algn="l" rtl="0">
              <a:spcBef>
                <a:spcPts val="0"/>
              </a:spcBef>
              <a:spcAft>
                <a:spcPts val="0"/>
              </a:spcAft>
              <a:buNone/>
            </a:pPr>
            <a:endParaRPr b="1">
              <a:solidFill>
                <a:schemeClr val="dk1"/>
              </a:solidFill>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Number of Observations</a:t>
            </a:r>
            <a:r>
              <a:rPr lang="en" sz="1400" b="1" i="0" u="none" strike="noStrike" cap="none">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File 1 (Movie Data): 7,668 rows</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File 2 (Employment Data): 71 rows</a:t>
            </a:r>
            <a:endParaRPr>
              <a:solidFill>
                <a:schemeClr val="dk1"/>
              </a:solidFill>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Files</a:t>
            </a:r>
            <a:r>
              <a:rPr lang="en" sz="1400" b="1" i="0" u="none" strike="noStrike" cap="none">
                <a:solidFill>
                  <a:schemeClr val="dk1"/>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2 files, inner join (common variable: year of movie release)</a:t>
            </a:r>
            <a:endParaRPr sz="1100">
              <a:latin typeface="Proxima Nova"/>
              <a:ea typeface="Proxima Nova"/>
              <a:cs typeface="Proxima Nova"/>
              <a:sym typeface="Proxima Nova"/>
            </a:endParaRPr>
          </a:p>
          <a:p>
            <a:pPr marL="457200" marR="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Joined File</a:t>
            </a:r>
            <a:endParaRPr b="1">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Dependent variable: 1 (gross revenue)</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Independent variables: 10 </a:t>
            </a:r>
            <a:endParaRPr>
              <a:solidFill>
                <a:schemeClr val="dk1"/>
              </a:solidFill>
              <a:latin typeface="Proxima Nova"/>
              <a:ea typeface="Proxima Nova"/>
              <a:cs typeface="Proxima Nova"/>
              <a:sym typeface="Proxima Nova"/>
            </a:endParaRPr>
          </a:p>
          <a:p>
            <a:pPr marL="914400" marR="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5,843 rows</a:t>
            </a:r>
            <a:endParaRPr>
              <a:solidFill>
                <a:schemeClr val="dk1"/>
              </a:solidFill>
              <a:latin typeface="Proxima Nova"/>
              <a:ea typeface="Proxima Nova"/>
              <a:cs typeface="Proxima Nova"/>
              <a:sym typeface="Proxima Nova"/>
            </a:endParaRPr>
          </a:p>
        </p:txBody>
      </p:sp>
      <p:sp>
        <p:nvSpPr>
          <p:cNvPr id="264" name="Google Shape;264;p41"/>
          <p:cNvSpPr txBox="1"/>
          <p:nvPr/>
        </p:nvSpPr>
        <p:spPr>
          <a:xfrm>
            <a:off x="454016" y="240825"/>
            <a:ext cx="3270300" cy="838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5000" b="1">
                <a:solidFill>
                  <a:schemeClr val="dk1"/>
                </a:solidFill>
                <a:latin typeface="Proxima Nova"/>
                <a:ea typeface="Proxima Nova"/>
                <a:cs typeface="Proxima Nova"/>
                <a:sym typeface="Proxima Nova"/>
              </a:rPr>
              <a:t>Phase 2</a:t>
            </a:r>
            <a:endParaRPr sz="50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0937"/>
              <a:buFont typeface="Arial"/>
              <a:buNone/>
            </a:pPr>
            <a:r>
              <a:rPr lang="en" sz="3200" b="1"/>
              <a:t>Phase 2 - Descriptive Statistics </a:t>
            </a:r>
            <a:endParaRPr sz="3200"/>
          </a:p>
          <a:p>
            <a:pPr marL="0" lvl="0" indent="0" algn="l" rtl="0">
              <a:spcBef>
                <a:spcPts val="0"/>
              </a:spcBef>
              <a:spcAft>
                <a:spcPts val="0"/>
              </a:spcAft>
              <a:buNone/>
            </a:pPr>
            <a:endParaRPr/>
          </a:p>
        </p:txBody>
      </p:sp>
      <p:sp>
        <p:nvSpPr>
          <p:cNvPr id="270" name="Google Shape;270;p42"/>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271" name="Google Shape;271;p42"/>
          <p:cNvPicPr preferRelativeResize="0"/>
          <p:nvPr/>
        </p:nvPicPr>
        <p:blipFill rotWithShape="1">
          <a:blip r:embed="rId3">
            <a:alphaModFix/>
          </a:blip>
          <a:srcRect b="16583"/>
          <a:stretch/>
        </p:blipFill>
        <p:spPr>
          <a:xfrm>
            <a:off x="369975" y="1150875"/>
            <a:ext cx="8404049" cy="1495950"/>
          </a:xfrm>
          <a:prstGeom prst="rect">
            <a:avLst/>
          </a:prstGeom>
          <a:noFill/>
          <a:ln>
            <a:noFill/>
          </a:ln>
        </p:spPr>
      </p:pic>
      <p:sp>
        <p:nvSpPr>
          <p:cNvPr id="272" name="Google Shape;272;p42"/>
          <p:cNvSpPr txBox="1"/>
          <p:nvPr/>
        </p:nvSpPr>
        <p:spPr>
          <a:xfrm>
            <a:off x="461450" y="3083525"/>
            <a:ext cx="50787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The mean and median of score are close to each other, which indicates that the data set has a symmetrical distribution (as confirmed by the normal distribution graph on the right)</a:t>
            </a:r>
            <a:endParaRPr>
              <a:solidFill>
                <a:schemeClr val="accent3"/>
              </a:solidFill>
              <a:latin typeface="Proxima Nova"/>
              <a:ea typeface="Proxima Nova"/>
              <a:cs typeface="Proxima Nova"/>
              <a:sym typeface="Proxima Nova"/>
            </a:endParaRPr>
          </a:p>
        </p:txBody>
      </p:sp>
      <p:pic>
        <p:nvPicPr>
          <p:cNvPr id="273" name="Google Shape;273;p42"/>
          <p:cNvPicPr preferRelativeResize="0"/>
          <p:nvPr/>
        </p:nvPicPr>
        <p:blipFill>
          <a:blip r:embed="rId4">
            <a:alphaModFix/>
          </a:blip>
          <a:stretch>
            <a:fillRect/>
          </a:stretch>
        </p:blipFill>
        <p:spPr>
          <a:xfrm>
            <a:off x="5766600" y="2823075"/>
            <a:ext cx="2934700" cy="219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60225" y="249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3400" b="1"/>
              <a:t>Phase 1 &amp; 2 Summary Cont.</a:t>
            </a:r>
            <a:endParaRPr sz="3400"/>
          </a:p>
        </p:txBody>
      </p:sp>
      <p:sp>
        <p:nvSpPr>
          <p:cNvPr id="78" name="Google Shape;78;p16"/>
          <p:cNvSpPr txBox="1">
            <a:spLocks noGrp="1"/>
          </p:cNvSpPr>
          <p:nvPr>
            <p:ph type="body" idx="1"/>
          </p:nvPr>
        </p:nvSpPr>
        <p:spPr>
          <a:xfrm>
            <a:off x="311700" y="1039225"/>
            <a:ext cx="8520600" cy="3605400"/>
          </a:xfrm>
          <a:prstGeom prst="rect">
            <a:avLst/>
          </a:prstGeom>
        </p:spPr>
        <p:txBody>
          <a:bodyPr spcFirstLastPara="1" wrap="square" lIns="91425" tIns="91425" rIns="91425" bIns="91425" anchor="t" anchorCtr="0">
            <a:normAutofit fontScale="70000" lnSpcReduction="20000"/>
          </a:bodyPr>
          <a:lstStyle/>
          <a:p>
            <a:pPr marL="457200" lvl="0" indent="-328612" algn="l" rtl="0">
              <a:lnSpc>
                <a:spcPct val="150000"/>
              </a:lnSpc>
              <a:spcBef>
                <a:spcPts val="0"/>
              </a:spcBef>
              <a:spcAft>
                <a:spcPts val="0"/>
              </a:spcAft>
              <a:buClr>
                <a:schemeClr val="dk1"/>
              </a:buClr>
              <a:buSzPct val="100000"/>
              <a:buFont typeface="Proxima Nova"/>
              <a:buChar char="●"/>
            </a:pPr>
            <a:r>
              <a:rPr lang="en" sz="2250" b="1">
                <a:solidFill>
                  <a:schemeClr val="dk1"/>
                </a:solidFill>
              </a:rPr>
              <a:t>Number of Observations: </a:t>
            </a:r>
            <a:endParaRPr sz="2250">
              <a:solidFill>
                <a:schemeClr val="dk1"/>
              </a:solidFill>
            </a:endParaRPr>
          </a:p>
          <a:p>
            <a:pPr marL="914400" lvl="1" indent="-328612" algn="l" rtl="0">
              <a:lnSpc>
                <a:spcPct val="150000"/>
              </a:lnSpc>
              <a:spcBef>
                <a:spcPts val="0"/>
              </a:spcBef>
              <a:spcAft>
                <a:spcPts val="0"/>
              </a:spcAft>
              <a:buClr>
                <a:schemeClr val="dk1"/>
              </a:buClr>
              <a:buSzPct val="100000"/>
              <a:buFont typeface="Proxima Nova"/>
              <a:buChar char="○"/>
            </a:pPr>
            <a:r>
              <a:rPr lang="en" sz="2250">
                <a:solidFill>
                  <a:schemeClr val="dk1"/>
                </a:solidFill>
              </a:rPr>
              <a:t>File 1 (Movie Data): 7,668 rows</a:t>
            </a:r>
            <a:endParaRPr sz="2250">
              <a:solidFill>
                <a:schemeClr val="dk1"/>
              </a:solidFill>
            </a:endParaRPr>
          </a:p>
          <a:p>
            <a:pPr marL="914400" lvl="1" indent="-328612" algn="l" rtl="0">
              <a:lnSpc>
                <a:spcPct val="150000"/>
              </a:lnSpc>
              <a:spcBef>
                <a:spcPts val="0"/>
              </a:spcBef>
              <a:spcAft>
                <a:spcPts val="0"/>
              </a:spcAft>
              <a:buClr>
                <a:schemeClr val="dk1"/>
              </a:buClr>
              <a:buSzPct val="100000"/>
              <a:buFont typeface="Proxima Nova"/>
              <a:buChar char="○"/>
            </a:pPr>
            <a:r>
              <a:rPr lang="en" sz="2250">
                <a:solidFill>
                  <a:schemeClr val="dk1"/>
                </a:solidFill>
              </a:rPr>
              <a:t>File 2 (Employment Data): 71 rows</a:t>
            </a:r>
            <a:endParaRPr sz="2250">
              <a:solidFill>
                <a:schemeClr val="dk1"/>
              </a:solidFill>
            </a:endParaRPr>
          </a:p>
          <a:p>
            <a:pPr marL="457200" lvl="0" indent="-328612" algn="l" rtl="0">
              <a:lnSpc>
                <a:spcPct val="150000"/>
              </a:lnSpc>
              <a:spcBef>
                <a:spcPts val="0"/>
              </a:spcBef>
              <a:spcAft>
                <a:spcPts val="0"/>
              </a:spcAft>
              <a:buClr>
                <a:schemeClr val="dk1"/>
              </a:buClr>
              <a:buSzPct val="100000"/>
              <a:buFont typeface="Proxima Nova"/>
              <a:buChar char="●"/>
            </a:pPr>
            <a:r>
              <a:rPr lang="en" sz="2250" b="1">
                <a:solidFill>
                  <a:schemeClr val="dk1"/>
                </a:solidFill>
              </a:rPr>
              <a:t>Files: </a:t>
            </a:r>
            <a:r>
              <a:rPr lang="en" sz="2250">
                <a:solidFill>
                  <a:schemeClr val="dk1"/>
                </a:solidFill>
              </a:rPr>
              <a:t>2 files, inner join (common variable: year of movie release)</a:t>
            </a:r>
            <a:endParaRPr sz="2250" b="1">
              <a:solidFill>
                <a:schemeClr val="dk1"/>
              </a:solidFill>
            </a:endParaRPr>
          </a:p>
          <a:p>
            <a:pPr marL="457200" lvl="0" indent="-328612" algn="l" rtl="0">
              <a:lnSpc>
                <a:spcPct val="150000"/>
              </a:lnSpc>
              <a:spcBef>
                <a:spcPts val="0"/>
              </a:spcBef>
              <a:spcAft>
                <a:spcPts val="0"/>
              </a:spcAft>
              <a:buClr>
                <a:schemeClr val="dk1"/>
              </a:buClr>
              <a:buSzPct val="100000"/>
              <a:buFont typeface="Arial"/>
              <a:buChar char="●"/>
            </a:pPr>
            <a:r>
              <a:rPr lang="en" sz="2250" b="1">
                <a:solidFill>
                  <a:schemeClr val="dk1"/>
                </a:solidFill>
              </a:rPr>
              <a:t>Correlations: </a:t>
            </a:r>
            <a:r>
              <a:rPr lang="en" sz="2250">
                <a:solidFill>
                  <a:schemeClr val="dk1"/>
                </a:solidFill>
              </a:rPr>
              <a:t>Each variable has a statistically significant relationship with gross revenue (p &lt; .05) - budget has the strongest correlation</a:t>
            </a:r>
            <a:endParaRPr sz="2250">
              <a:solidFill>
                <a:schemeClr val="dk1"/>
              </a:solidFill>
            </a:endParaRPr>
          </a:p>
          <a:p>
            <a:pPr marL="457200" lvl="0" indent="-328612" algn="l" rtl="0">
              <a:lnSpc>
                <a:spcPct val="150000"/>
              </a:lnSpc>
              <a:spcBef>
                <a:spcPts val="0"/>
              </a:spcBef>
              <a:spcAft>
                <a:spcPts val="0"/>
              </a:spcAft>
              <a:buClr>
                <a:schemeClr val="dk1"/>
              </a:buClr>
              <a:buSzPct val="100000"/>
              <a:buFont typeface="Arial"/>
              <a:buChar char="●"/>
            </a:pPr>
            <a:r>
              <a:rPr lang="en" sz="2250" b="1">
                <a:solidFill>
                  <a:schemeClr val="dk1"/>
                </a:solidFill>
              </a:rPr>
              <a:t>Analysis:</a:t>
            </a:r>
            <a:endParaRPr sz="2250" b="1">
              <a:solidFill>
                <a:schemeClr val="dk1"/>
              </a:solidFill>
            </a:endParaRPr>
          </a:p>
          <a:p>
            <a:pPr marL="914400" lvl="1" indent="-328612" algn="l" rtl="0">
              <a:lnSpc>
                <a:spcPct val="150000"/>
              </a:lnSpc>
              <a:spcBef>
                <a:spcPts val="0"/>
              </a:spcBef>
              <a:spcAft>
                <a:spcPts val="0"/>
              </a:spcAft>
              <a:buClr>
                <a:schemeClr val="dk1"/>
              </a:buClr>
              <a:buSzPct val="100000"/>
              <a:buFont typeface="Arial"/>
              <a:buChar char="○"/>
            </a:pPr>
            <a:r>
              <a:rPr lang="en" sz="2250">
                <a:solidFill>
                  <a:schemeClr val="dk1"/>
                </a:solidFill>
              </a:rPr>
              <a:t>Positive correlation between employment rate and mean gross revenue - better economics conditions lead to more revenue success for films</a:t>
            </a:r>
            <a:endParaRPr sz="2250">
              <a:solidFill>
                <a:schemeClr val="dk1"/>
              </a:solidFill>
            </a:endParaRPr>
          </a:p>
          <a:p>
            <a:pPr marL="914400" lvl="1" indent="-328612" algn="l" rtl="0">
              <a:lnSpc>
                <a:spcPct val="150000"/>
              </a:lnSpc>
              <a:spcBef>
                <a:spcPts val="0"/>
              </a:spcBef>
              <a:spcAft>
                <a:spcPts val="0"/>
              </a:spcAft>
              <a:buClr>
                <a:schemeClr val="dk1"/>
              </a:buClr>
              <a:buSzPct val="100000"/>
              <a:buFont typeface="Proxima Nova"/>
              <a:buChar char="○"/>
            </a:pPr>
            <a:r>
              <a:rPr lang="en" sz="2250">
                <a:solidFill>
                  <a:schemeClr val="dk1"/>
                </a:solidFill>
              </a:rPr>
              <a:t>Family-friendly movies had higher mean gross revenue compared to niche genres and movies with limited age ranges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t>Phase 2 - Gross Revenue x Budget</a:t>
            </a:r>
            <a:endParaRPr/>
          </a:p>
        </p:txBody>
      </p:sp>
      <p:sp>
        <p:nvSpPr>
          <p:cNvPr id="279" name="Google Shape;279;p43"/>
          <p:cNvSpPr txBox="1">
            <a:spLocks noGrp="1"/>
          </p:cNvSpPr>
          <p:nvPr>
            <p:ph type="body" idx="1"/>
          </p:nvPr>
        </p:nvSpPr>
        <p:spPr>
          <a:xfrm>
            <a:off x="6264900" y="4568875"/>
            <a:ext cx="672900" cy="326700"/>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en" sz="1200">
                <a:solidFill>
                  <a:schemeClr val="dk1"/>
                </a:solidFill>
              </a:rPr>
              <a:t>Budget</a:t>
            </a:r>
            <a:endParaRPr sz="1200"/>
          </a:p>
        </p:txBody>
      </p:sp>
      <p:pic>
        <p:nvPicPr>
          <p:cNvPr id="280" name="Google Shape;280;p43"/>
          <p:cNvPicPr preferRelativeResize="0"/>
          <p:nvPr/>
        </p:nvPicPr>
        <p:blipFill>
          <a:blip r:embed="rId3">
            <a:alphaModFix/>
          </a:blip>
          <a:stretch>
            <a:fillRect/>
          </a:stretch>
        </p:blipFill>
        <p:spPr>
          <a:xfrm>
            <a:off x="3541493" y="1057800"/>
            <a:ext cx="5419632" cy="3471000"/>
          </a:xfrm>
          <a:prstGeom prst="rect">
            <a:avLst/>
          </a:prstGeom>
          <a:noFill/>
          <a:ln>
            <a:noFill/>
          </a:ln>
        </p:spPr>
      </p:pic>
      <p:sp>
        <p:nvSpPr>
          <p:cNvPr id="281" name="Google Shape;281;p43"/>
          <p:cNvSpPr txBox="1">
            <a:spLocks noGrp="1"/>
          </p:cNvSpPr>
          <p:nvPr>
            <p:ph type="body" idx="1"/>
          </p:nvPr>
        </p:nvSpPr>
        <p:spPr>
          <a:xfrm>
            <a:off x="311700" y="1152475"/>
            <a:ext cx="32298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Revenue increases with budget (direct relationship)</a:t>
            </a:r>
            <a:endParaRPr/>
          </a:p>
          <a:p>
            <a:pPr marL="457200" lvl="0" indent="-342900" algn="l" rtl="0">
              <a:lnSpc>
                <a:spcPct val="150000"/>
              </a:lnSpc>
              <a:spcBef>
                <a:spcPts val="0"/>
              </a:spcBef>
              <a:spcAft>
                <a:spcPts val="0"/>
              </a:spcAft>
              <a:buSzPts val="1800"/>
              <a:buChar char="●"/>
            </a:pPr>
            <a:r>
              <a:rPr lang="en"/>
              <a:t>More money spent leads to more money made, with some outliers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t>Phase 2 - Gross Revenue x Genre</a:t>
            </a:r>
            <a:endParaRPr/>
          </a:p>
        </p:txBody>
      </p:sp>
      <p:sp>
        <p:nvSpPr>
          <p:cNvPr id="287" name="Google Shape;287;p44"/>
          <p:cNvSpPr txBox="1">
            <a:spLocks noGrp="1"/>
          </p:cNvSpPr>
          <p:nvPr>
            <p:ph type="body" idx="1"/>
          </p:nvPr>
        </p:nvSpPr>
        <p:spPr>
          <a:xfrm>
            <a:off x="311700" y="1152475"/>
            <a:ext cx="4187100" cy="3416400"/>
          </a:xfrm>
          <a:prstGeom prst="rect">
            <a:avLst/>
          </a:prstGeom>
        </p:spPr>
        <p:txBody>
          <a:bodyPr spcFirstLastPara="1" wrap="square" lIns="91425" tIns="91425" rIns="91425" bIns="91425" anchor="t" anchorCtr="0">
            <a:normAutofit fontScale="85000"/>
          </a:bodyPr>
          <a:lstStyle/>
          <a:p>
            <a:pPr marL="457200" lvl="0" indent="-325755" algn="l" rtl="0">
              <a:lnSpc>
                <a:spcPct val="200000"/>
              </a:lnSpc>
              <a:spcBef>
                <a:spcPts val="0"/>
              </a:spcBef>
              <a:spcAft>
                <a:spcPts val="0"/>
              </a:spcAft>
              <a:buSzPct val="100000"/>
              <a:buChar char="●"/>
            </a:pPr>
            <a:r>
              <a:rPr lang="en"/>
              <a:t>Animation is the genre with the highest mean gross revenue</a:t>
            </a:r>
            <a:endParaRPr/>
          </a:p>
          <a:p>
            <a:pPr marL="457200" lvl="0" indent="-325755" algn="l" rtl="0">
              <a:lnSpc>
                <a:spcPct val="200000"/>
              </a:lnSpc>
              <a:spcBef>
                <a:spcPts val="0"/>
              </a:spcBef>
              <a:spcAft>
                <a:spcPts val="0"/>
              </a:spcAft>
              <a:buSzPct val="100000"/>
              <a:buChar char="●"/>
            </a:pPr>
            <a:r>
              <a:rPr lang="en"/>
              <a:t>Mystery, action, and family movies were the next highest mean revenue</a:t>
            </a:r>
            <a:endParaRPr/>
          </a:p>
          <a:p>
            <a:pPr marL="457200" lvl="0" indent="-325755" algn="l" rtl="0">
              <a:lnSpc>
                <a:spcPct val="200000"/>
              </a:lnSpc>
              <a:spcBef>
                <a:spcPts val="0"/>
              </a:spcBef>
              <a:spcAft>
                <a:spcPts val="0"/>
              </a:spcAft>
              <a:buSzPct val="100000"/>
              <a:buChar char="●"/>
            </a:pPr>
            <a:r>
              <a:rPr lang="en"/>
              <a:t>Overall family and children movies averaged highest mean gross revenue, niche genres averaged lower</a:t>
            </a:r>
            <a:endParaRPr/>
          </a:p>
        </p:txBody>
      </p:sp>
      <p:pic>
        <p:nvPicPr>
          <p:cNvPr id="288" name="Google Shape;288;p44"/>
          <p:cNvPicPr preferRelativeResize="0"/>
          <p:nvPr/>
        </p:nvPicPr>
        <p:blipFill>
          <a:blip r:embed="rId3">
            <a:alphaModFix/>
          </a:blip>
          <a:stretch>
            <a:fillRect/>
          </a:stretch>
        </p:blipFill>
        <p:spPr>
          <a:xfrm>
            <a:off x="4498700" y="1204679"/>
            <a:ext cx="4424670" cy="33119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title"/>
          </p:nvPr>
        </p:nvSpPr>
        <p:spPr>
          <a:xfrm>
            <a:off x="311700" y="205400"/>
            <a:ext cx="677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3200" b="1"/>
              <a:t>Phase 2 - Gross Revenue x Rating </a:t>
            </a:r>
            <a:endParaRPr sz="3200"/>
          </a:p>
        </p:txBody>
      </p:sp>
      <p:sp>
        <p:nvSpPr>
          <p:cNvPr id="294" name="Google Shape;294;p45"/>
          <p:cNvSpPr txBox="1">
            <a:spLocks noGrp="1"/>
          </p:cNvSpPr>
          <p:nvPr>
            <p:ph type="body" idx="1"/>
          </p:nvPr>
        </p:nvSpPr>
        <p:spPr>
          <a:xfrm>
            <a:off x="311700" y="1152475"/>
            <a:ext cx="38253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Rating with the highest mean gross revenue: G, followed by PG</a:t>
            </a:r>
            <a:endParaRPr/>
          </a:p>
          <a:p>
            <a:pPr marL="457200" lvl="0" indent="-342900" algn="l" rtl="0">
              <a:lnSpc>
                <a:spcPct val="150000"/>
              </a:lnSpc>
              <a:spcBef>
                <a:spcPts val="0"/>
              </a:spcBef>
              <a:spcAft>
                <a:spcPts val="0"/>
              </a:spcAft>
              <a:buSzPts val="1800"/>
              <a:buChar char="●"/>
            </a:pPr>
            <a:r>
              <a:rPr lang="en"/>
              <a:t>Lower age ratings have higher mean gross revenues</a:t>
            </a:r>
            <a:endParaRPr/>
          </a:p>
          <a:p>
            <a:pPr marL="457200" lvl="0" indent="-342900" algn="l" rtl="0">
              <a:lnSpc>
                <a:spcPct val="150000"/>
              </a:lnSpc>
              <a:spcBef>
                <a:spcPts val="0"/>
              </a:spcBef>
              <a:spcAft>
                <a:spcPts val="0"/>
              </a:spcAft>
              <a:buSzPts val="1800"/>
              <a:buChar char="●"/>
            </a:pPr>
            <a:r>
              <a:rPr lang="en"/>
              <a:t>Possible explanation: larger target market in movies with more open age ranges </a:t>
            </a:r>
            <a:endParaRPr/>
          </a:p>
        </p:txBody>
      </p:sp>
      <p:pic>
        <p:nvPicPr>
          <p:cNvPr id="295" name="Google Shape;295;p45"/>
          <p:cNvPicPr preferRelativeResize="0"/>
          <p:nvPr/>
        </p:nvPicPr>
        <p:blipFill>
          <a:blip r:embed="rId3">
            <a:alphaModFix/>
          </a:blip>
          <a:stretch>
            <a:fillRect/>
          </a:stretch>
        </p:blipFill>
        <p:spPr>
          <a:xfrm>
            <a:off x="4299400" y="1152475"/>
            <a:ext cx="4532891" cy="341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0937"/>
              <a:buFont typeface="Arial"/>
              <a:buNone/>
            </a:pPr>
            <a:r>
              <a:rPr lang="en" sz="3200" b="1"/>
              <a:t>Phase 2 </a:t>
            </a:r>
            <a:endParaRPr sz="3200"/>
          </a:p>
          <a:p>
            <a:pPr marL="0" lvl="0" indent="0" algn="l" rtl="0">
              <a:spcBef>
                <a:spcPts val="0"/>
              </a:spcBef>
              <a:spcAft>
                <a:spcPts val="0"/>
              </a:spcAft>
              <a:buNone/>
            </a:pPr>
            <a:endParaRPr/>
          </a:p>
        </p:txBody>
      </p:sp>
      <p:sp>
        <p:nvSpPr>
          <p:cNvPr id="301" name="Google Shape;301;p46"/>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302" name="Google Shape;302;p46"/>
          <p:cNvPicPr preferRelativeResize="0"/>
          <p:nvPr/>
        </p:nvPicPr>
        <p:blipFill>
          <a:blip r:embed="rId3">
            <a:alphaModFix/>
          </a:blip>
          <a:stretch>
            <a:fillRect/>
          </a:stretch>
        </p:blipFill>
        <p:spPr>
          <a:xfrm>
            <a:off x="4677557" y="1497038"/>
            <a:ext cx="3851882" cy="2881149"/>
          </a:xfrm>
          <a:prstGeom prst="rect">
            <a:avLst/>
          </a:prstGeom>
          <a:noFill/>
          <a:ln>
            <a:noFill/>
          </a:ln>
        </p:spPr>
      </p:pic>
      <p:pic>
        <p:nvPicPr>
          <p:cNvPr id="303" name="Google Shape;303;p46"/>
          <p:cNvPicPr preferRelativeResize="0"/>
          <p:nvPr/>
        </p:nvPicPr>
        <p:blipFill>
          <a:blip r:embed="rId4">
            <a:alphaModFix/>
          </a:blip>
          <a:stretch>
            <a:fillRect/>
          </a:stretch>
        </p:blipFill>
        <p:spPr>
          <a:xfrm>
            <a:off x="522775" y="1501625"/>
            <a:ext cx="3851878" cy="2871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p:nvPr/>
        </p:nvSpPr>
        <p:spPr>
          <a:xfrm>
            <a:off x="304625" y="1091850"/>
            <a:ext cx="8200200" cy="3455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0" marR="0" lvl="0" indent="0" algn="l" rtl="0">
              <a:lnSpc>
                <a:spcPct val="200000"/>
              </a:lnSpc>
              <a:spcBef>
                <a:spcPts val="0"/>
              </a:spcBef>
              <a:spcAft>
                <a:spcPts val="0"/>
              </a:spcAft>
              <a:buNone/>
            </a:pPr>
            <a:r>
              <a:rPr lang="en" sz="1600" b="1" u="sng">
                <a:solidFill>
                  <a:schemeClr val="dk1"/>
                </a:solidFill>
                <a:latin typeface="Proxima Nova"/>
                <a:ea typeface="Proxima Nova"/>
                <a:cs typeface="Proxima Nova"/>
                <a:sym typeface="Proxima Nova"/>
              </a:rPr>
              <a:t>Factors Impacting Gross Revenue - Conclusions</a:t>
            </a:r>
            <a:endParaRPr sz="1600" b="1" u="sng">
              <a:solidFill>
                <a:schemeClr val="dk1"/>
              </a:solidFill>
              <a:latin typeface="Proxima Nova"/>
              <a:ea typeface="Proxima Nova"/>
              <a:cs typeface="Proxima Nova"/>
              <a:sym typeface="Proxima Nova"/>
            </a:endParaRPr>
          </a:p>
          <a:p>
            <a:pPr marL="914400" marR="0" lvl="0" indent="-330200" algn="l" rtl="0">
              <a:lnSpc>
                <a:spcPct val="200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More family-friendly movies had higher mean gross revenue compared to niche genres and movies with limited age ranges (18+ or parental accompaniment required) </a:t>
            </a:r>
            <a:endParaRPr sz="1600">
              <a:solidFill>
                <a:schemeClr val="dk1"/>
              </a:solidFill>
              <a:latin typeface="Proxima Nova"/>
              <a:ea typeface="Proxima Nova"/>
              <a:cs typeface="Proxima Nova"/>
              <a:sym typeface="Proxima Nova"/>
            </a:endParaRPr>
          </a:p>
          <a:p>
            <a:pPr marL="914400" marR="0" lvl="0" indent="-330200" algn="l" rtl="0">
              <a:lnSpc>
                <a:spcPct val="200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Positive correlation between employment rate and mean gross revenue suggesting better economics conditions lead to more revenue success for films</a:t>
            </a:r>
            <a:endParaRPr sz="1600">
              <a:solidFill>
                <a:schemeClr val="dk1"/>
              </a:solidFill>
              <a:latin typeface="Proxima Nova"/>
              <a:ea typeface="Proxima Nova"/>
              <a:cs typeface="Proxima Nova"/>
              <a:sym typeface="Proxima Nova"/>
            </a:endParaRPr>
          </a:p>
          <a:p>
            <a:pPr marL="914400" marR="0" lvl="0" indent="0" algn="l"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309" name="Google Shape;309;p47"/>
          <p:cNvSpPr txBox="1"/>
          <p:nvPr/>
        </p:nvSpPr>
        <p:spPr>
          <a:xfrm>
            <a:off x="313047" y="409500"/>
            <a:ext cx="8517900" cy="546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100" b="1">
                <a:solidFill>
                  <a:schemeClr val="dk1"/>
                </a:solidFill>
                <a:latin typeface="Proxima Nova"/>
                <a:ea typeface="Proxima Nova"/>
                <a:cs typeface="Proxima Nova"/>
                <a:sym typeface="Proxima Nova"/>
              </a:rPr>
              <a:t>Phase 2 - Interpretation, Action, and Feedback</a:t>
            </a:r>
            <a:endParaRPr sz="31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Font typeface="Arial"/>
              <a:buNone/>
            </a:pPr>
            <a:r>
              <a:rPr lang="en" sz="3100" b="1"/>
              <a:t>Phase 2 - Interpretation, Action, and Feedback</a:t>
            </a:r>
            <a:endParaRPr/>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400">
              <a:solidFill>
                <a:schemeClr val="dk1"/>
              </a:solidFill>
            </a:endParaRPr>
          </a:p>
          <a:p>
            <a:pPr marL="0" lvl="0" indent="0" algn="l" rtl="0">
              <a:lnSpc>
                <a:spcPct val="200000"/>
              </a:lnSpc>
              <a:spcBef>
                <a:spcPts val="0"/>
              </a:spcBef>
              <a:spcAft>
                <a:spcPts val="0"/>
              </a:spcAft>
              <a:buNone/>
            </a:pPr>
            <a:r>
              <a:rPr lang="en" sz="1400" b="1" u="sng">
                <a:solidFill>
                  <a:schemeClr val="dk1"/>
                </a:solidFill>
              </a:rPr>
              <a:t>Recommendations / Decisions Available </a:t>
            </a:r>
            <a:endParaRPr sz="1400" b="1" u="sng">
              <a:solidFill>
                <a:schemeClr val="dk1"/>
              </a:solidFill>
            </a:endParaRPr>
          </a:p>
          <a:p>
            <a:pPr marL="914400" lvl="0" indent="-317500" algn="l" rtl="0">
              <a:lnSpc>
                <a:spcPct val="200000"/>
              </a:lnSpc>
              <a:spcBef>
                <a:spcPts val="0"/>
              </a:spcBef>
              <a:spcAft>
                <a:spcPts val="0"/>
              </a:spcAft>
              <a:buClr>
                <a:schemeClr val="dk1"/>
              </a:buClr>
              <a:buSzPts val="1400"/>
              <a:buFont typeface="Proxima Nova"/>
              <a:buChar char="●"/>
            </a:pPr>
            <a:r>
              <a:rPr lang="en" sz="1400">
                <a:solidFill>
                  <a:schemeClr val="dk1"/>
                </a:solidFill>
              </a:rPr>
              <a:t>Filmmakers can increase mean gross revenue by targeting larger audience ranges </a:t>
            </a:r>
            <a:endParaRPr sz="1400">
              <a:solidFill>
                <a:schemeClr val="dk1"/>
              </a:solidFill>
            </a:endParaRPr>
          </a:p>
          <a:p>
            <a:pPr marL="914400" lvl="0" indent="-317500" algn="l" rtl="0">
              <a:lnSpc>
                <a:spcPct val="200000"/>
              </a:lnSpc>
              <a:spcBef>
                <a:spcPts val="0"/>
              </a:spcBef>
              <a:spcAft>
                <a:spcPts val="0"/>
              </a:spcAft>
              <a:buClr>
                <a:schemeClr val="dk1"/>
              </a:buClr>
              <a:buSzPts val="1400"/>
              <a:buFont typeface="Arial"/>
              <a:buChar char="●"/>
            </a:pPr>
            <a:r>
              <a:rPr lang="en" sz="1400">
                <a:solidFill>
                  <a:schemeClr val="dk1"/>
                </a:solidFill>
              </a:rPr>
              <a:t>Choosing genres that appeal more to family-friendly audiences (action, animation, family movies) can increase revenue </a:t>
            </a:r>
            <a:endParaRPr sz="1400">
              <a:solidFill>
                <a:schemeClr val="dk1"/>
              </a:solidFill>
            </a:endParaRPr>
          </a:p>
          <a:p>
            <a:pPr marL="914400" lvl="0" indent="-317500" algn="l" rtl="0">
              <a:lnSpc>
                <a:spcPct val="200000"/>
              </a:lnSpc>
              <a:spcBef>
                <a:spcPts val="0"/>
              </a:spcBef>
              <a:spcAft>
                <a:spcPts val="0"/>
              </a:spcAft>
              <a:buClr>
                <a:schemeClr val="dk1"/>
              </a:buClr>
              <a:buSzPts val="1400"/>
              <a:buFont typeface="Proxima Nova"/>
              <a:buChar char="●"/>
            </a:pPr>
            <a:r>
              <a:rPr lang="en" sz="1400">
                <a:solidFill>
                  <a:schemeClr val="dk1"/>
                </a:solidFill>
              </a:rPr>
              <a:t>Release films under better economic conditions (higher employment rate) to increase revenue</a:t>
            </a:r>
            <a:endParaRPr sz="1400">
              <a:solidFill>
                <a:schemeClr val="dk1"/>
              </a:solidFill>
            </a:endParaRPr>
          </a:p>
          <a:p>
            <a:pPr marL="914400" lvl="0" indent="-317500" algn="l" rtl="0">
              <a:lnSpc>
                <a:spcPct val="200000"/>
              </a:lnSpc>
              <a:spcBef>
                <a:spcPts val="0"/>
              </a:spcBef>
              <a:spcAft>
                <a:spcPts val="0"/>
              </a:spcAft>
              <a:buClr>
                <a:schemeClr val="dk1"/>
              </a:buClr>
              <a:buSzPts val="1400"/>
              <a:buFont typeface="Arial"/>
              <a:buChar char="●"/>
            </a:pPr>
            <a:r>
              <a:rPr lang="en" sz="1400">
                <a:solidFill>
                  <a:srgbClr val="000000"/>
                </a:solidFill>
              </a:rPr>
              <a:t>There is a direct correlation between budget and gross revenue - filmmakers need to invest more to increase their gross revenue (assuming the movie is successful)</a:t>
            </a:r>
            <a:endParaRPr sz="1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Font typeface="Arial"/>
              <a:buNone/>
            </a:pPr>
            <a:r>
              <a:rPr lang="en" sz="3100" b="1"/>
              <a:t>Phase 2 - Missing Data</a:t>
            </a:r>
            <a:endParaRPr/>
          </a:p>
        </p:txBody>
      </p:sp>
      <p:sp>
        <p:nvSpPr>
          <p:cNvPr id="321" name="Google Shape;321;p49"/>
          <p:cNvSpPr txBox="1">
            <a:spLocks noGrp="1"/>
          </p:cNvSpPr>
          <p:nvPr>
            <p:ph type="body" idx="1"/>
          </p:nvPr>
        </p:nvSpPr>
        <p:spPr>
          <a:xfrm>
            <a:off x="177682" y="1379500"/>
            <a:ext cx="80229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From the original data sets, we deleted the variables (cleaned the data) that were not relevant to our business goal or analysis (director, star of the movie, etc.) </a:t>
            </a:r>
            <a:endParaRPr sz="1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0937"/>
              <a:buFont typeface="Arial"/>
              <a:buNone/>
            </a:pPr>
            <a:r>
              <a:rPr lang="en" sz="3200" b="1"/>
              <a:t>Phase 3 - Correlations  </a:t>
            </a:r>
            <a:endParaRPr sz="3200"/>
          </a:p>
          <a:p>
            <a:pPr marL="0" lvl="0" indent="0" algn="l" rtl="0">
              <a:spcBef>
                <a:spcPts val="0"/>
              </a:spcBef>
              <a:spcAft>
                <a:spcPts val="0"/>
              </a:spcAft>
              <a:buNone/>
            </a:pPr>
            <a:endParaRPr/>
          </a:p>
        </p:txBody>
      </p:sp>
      <p:sp>
        <p:nvSpPr>
          <p:cNvPr id="84" name="Google Shape;84;p17"/>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85" name="Google Shape;85;p17"/>
          <p:cNvSpPr txBox="1"/>
          <p:nvPr/>
        </p:nvSpPr>
        <p:spPr>
          <a:xfrm>
            <a:off x="0" y="1617450"/>
            <a:ext cx="2605500" cy="2124000"/>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SzPts val="1400"/>
              <a:buFont typeface="Proxima Nova"/>
              <a:buChar char="●"/>
            </a:pPr>
            <a:r>
              <a:rPr lang="en">
                <a:latin typeface="Proxima Nova"/>
                <a:ea typeface="Proxima Nova"/>
                <a:cs typeface="Proxima Nova"/>
                <a:sym typeface="Proxima Nova"/>
              </a:rPr>
              <a:t>Each variable has a statistically significant relationship with gross revenue (p &lt; .05)</a:t>
            </a:r>
            <a:endParaRPr>
              <a:latin typeface="Proxima Nova"/>
              <a:ea typeface="Proxima Nova"/>
              <a:cs typeface="Proxima Nova"/>
              <a:sym typeface="Proxima Nova"/>
            </a:endParaRPr>
          </a:p>
          <a:p>
            <a:pPr marL="457200" lvl="0" indent="0" algn="l" rtl="0">
              <a:lnSpc>
                <a:spcPct val="100000"/>
              </a:lnSpc>
              <a:spcBef>
                <a:spcPts val="0"/>
              </a:spcBef>
              <a:spcAft>
                <a:spcPts val="0"/>
              </a:spcAft>
              <a:buNone/>
            </a:pPr>
            <a:endParaRPr>
              <a:latin typeface="Proxima Nova"/>
              <a:ea typeface="Proxima Nova"/>
              <a:cs typeface="Proxima Nova"/>
              <a:sym typeface="Proxima Nova"/>
            </a:endParaRPr>
          </a:p>
          <a:p>
            <a:pPr marL="457200" lvl="0" indent="-317500" algn="l" rtl="0">
              <a:lnSpc>
                <a:spcPct val="100000"/>
              </a:lnSpc>
              <a:spcBef>
                <a:spcPts val="0"/>
              </a:spcBef>
              <a:spcAft>
                <a:spcPts val="0"/>
              </a:spcAft>
              <a:buSzPts val="1400"/>
              <a:buFont typeface="Proxima Nova"/>
              <a:buChar char="●"/>
            </a:pPr>
            <a:r>
              <a:rPr lang="en">
                <a:latin typeface="Proxima Nova"/>
                <a:ea typeface="Proxima Nova"/>
                <a:cs typeface="Proxima Nova"/>
                <a:sym typeface="Proxima Nova"/>
              </a:rPr>
              <a:t>Budget has the strongest correlation (shown in the scatter plot)</a:t>
            </a:r>
            <a:endParaRPr>
              <a:latin typeface="Proxima Nova"/>
              <a:ea typeface="Proxima Nova"/>
              <a:cs typeface="Proxima Nova"/>
              <a:sym typeface="Proxima Nova"/>
            </a:endParaRPr>
          </a:p>
        </p:txBody>
      </p:sp>
      <p:pic>
        <p:nvPicPr>
          <p:cNvPr id="86" name="Google Shape;86;p17"/>
          <p:cNvPicPr preferRelativeResize="0"/>
          <p:nvPr/>
        </p:nvPicPr>
        <p:blipFill rotWithShape="1">
          <a:blip r:embed="rId3">
            <a:alphaModFix/>
          </a:blip>
          <a:srcRect l="21037" t="18566" r="19552"/>
          <a:stretch/>
        </p:blipFill>
        <p:spPr>
          <a:xfrm>
            <a:off x="2737998" y="1511350"/>
            <a:ext cx="2728752" cy="2656750"/>
          </a:xfrm>
          <a:prstGeom prst="rect">
            <a:avLst/>
          </a:prstGeom>
          <a:noFill/>
          <a:ln>
            <a:noFill/>
          </a:ln>
        </p:spPr>
      </p:pic>
      <p:pic>
        <p:nvPicPr>
          <p:cNvPr id="87" name="Google Shape;87;p17"/>
          <p:cNvPicPr preferRelativeResize="0"/>
          <p:nvPr/>
        </p:nvPicPr>
        <p:blipFill>
          <a:blip r:embed="rId4">
            <a:alphaModFix/>
          </a:blip>
          <a:stretch>
            <a:fillRect/>
          </a:stretch>
        </p:blipFill>
        <p:spPr>
          <a:xfrm>
            <a:off x="5466750" y="1511346"/>
            <a:ext cx="3542400" cy="26567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solidFill>
                  <a:srgbClr val="000000"/>
                </a:solidFill>
              </a:rPr>
              <a:t>Unemployed_percent </a:t>
            </a:r>
            <a:endParaRPr>
              <a:solidFill>
                <a:srgbClr val="000000"/>
              </a:solidFill>
            </a:endParaRPr>
          </a:p>
        </p:txBody>
      </p:sp>
      <p:sp>
        <p:nvSpPr>
          <p:cNvPr id="93" name="Google Shape;93;p18"/>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94" name="Google Shape;94;p18"/>
          <p:cNvPicPr preferRelativeResize="0"/>
          <p:nvPr/>
        </p:nvPicPr>
        <p:blipFill>
          <a:blip r:embed="rId3">
            <a:alphaModFix/>
          </a:blip>
          <a:stretch>
            <a:fillRect/>
          </a:stretch>
        </p:blipFill>
        <p:spPr>
          <a:xfrm>
            <a:off x="311700" y="1322525"/>
            <a:ext cx="4169564" cy="2577475"/>
          </a:xfrm>
          <a:prstGeom prst="rect">
            <a:avLst/>
          </a:prstGeom>
          <a:noFill/>
          <a:ln>
            <a:noFill/>
          </a:ln>
        </p:spPr>
      </p:pic>
      <p:pic>
        <p:nvPicPr>
          <p:cNvPr id="95" name="Google Shape;95;p18"/>
          <p:cNvPicPr preferRelativeResize="0"/>
          <p:nvPr/>
        </p:nvPicPr>
        <p:blipFill>
          <a:blip r:embed="rId4">
            <a:alphaModFix/>
          </a:blip>
          <a:stretch>
            <a:fillRect/>
          </a:stretch>
        </p:blipFill>
        <p:spPr>
          <a:xfrm>
            <a:off x="4633674" y="1322525"/>
            <a:ext cx="4091054" cy="2425074"/>
          </a:xfrm>
          <a:prstGeom prst="rect">
            <a:avLst/>
          </a:prstGeom>
          <a:noFill/>
          <a:ln>
            <a:noFill/>
          </a:ln>
        </p:spPr>
      </p:pic>
      <p:sp>
        <p:nvSpPr>
          <p:cNvPr id="96" name="Google Shape;96;p18"/>
          <p:cNvSpPr txBox="1"/>
          <p:nvPr/>
        </p:nvSpPr>
        <p:spPr>
          <a:xfrm>
            <a:off x="311700" y="4204800"/>
            <a:ext cx="8412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 gross revenue grows every year, even in years with a relatively high unemployment rate.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 graph on the right shows several years of high gross revenue with a low unemployment rate, proving “unemployed percent” and “gross” are negatively related but weak.</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solidFill>
                  <a:srgbClr val="000000"/>
                </a:solidFill>
              </a:rPr>
              <a:t>Employed_percent </a:t>
            </a:r>
            <a:endParaRPr>
              <a:solidFill>
                <a:srgbClr val="000000"/>
              </a:solidFill>
            </a:endParaRPr>
          </a:p>
        </p:txBody>
      </p:sp>
      <p:sp>
        <p:nvSpPr>
          <p:cNvPr id="102" name="Google Shape;102;p19"/>
          <p:cNvSpPr txBox="1"/>
          <p:nvPr/>
        </p:nvSpPr>
        <p:spPr>
          <a:xfrm>
            <a:off x="4374650" y="3900000"/>
            <a:ext cx="44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103" name="Google Shape;103;p19"/>
          <p:cNvPicPr preferRelativeResize="0"/>
          <p:nvPr/>
        </p:nvPicPr>
        <p:blipFill>
          <a:blip r:embed="rId3">
            <a:alphaModFix/>
          </a:blip>
          <a:stretch>
            <a:fillRect/>
          </a:stretch>
        </p:blipFill>
        <p:spPr>
          <a:xfrm>
            <a:off x="4705175" y="1322525"/>
            <a:ext cx="4236421" cy="2645675"/>
          </a:xfrm>
          <a:prstGeom prst="rect">
            <a:avLst/>
          </a:prstGeom>
          <a:noFill/>
          <a:ln>
            <a:noFill/>
          </a:ln>
        </p:spPr>
      </p:pic>
      <p:pic>
        <p:nvPicPr>
          <p:cNvPr id="104" name="Google Shape;104;p19"/>
          <p:cNvPicPr preferRelativeResize="0"/>
          <p:nvPr/>
        </p:nvPicPr>
        <p:blipFill>
          <a:blip r:embed="rId4">
            <a:alphaModFix/>
          </a:blip>
          <a:stretch>
            <a:fillRect/>
          </a:stretch>
        </p:blipFill>
        <p:spPr>
          <a:xfrm>
            <a:off x="218225" y="1283013"/>
            <a:ext cx="4156431" cy="2577475"/>
          </a:xfrm>
          <a:prstGeom prst="rect">
            <a:avLst/>
          </a:prstGeom>
          <a:noFill/>
          <a:ln>
            <a:noFill/>
          </a:ln>
        </p:spPr>
      </p:pic>
      <p:sp>
        <p:nvSpPr>
          <p:cNvPr id="105" name="Google Shape;105;p19"/>
          <p:cNvSpPr txBox="1"/>
          <p:nvPr/>
        </p:nvSpPr>
        <p:spPr>
          <a:xfrm>
            <a:off x="311700" y="4204800"/>
            <a:ext cx="8412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 gross revenue grows every year, and the employment rate is steady.</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 graphs show weak relationship between “employed_percent” and “gross”.</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Year</a:t>
            </a:r>
            <a:endParaRPr b="1">
              <a:solidFill>
                <a:srgbClr val="000000"/>
              </a:solidFill>
            </a:endParaRPr>
          </a:p>
        </p:txBody>
      </p:sp>
      <p:pic>
        <p:nvPicPr>
          <p:cNvPr id="111" name="Google Shape;111;p20"/>
          <p:cNvPicPr preferRelativeResize="0"/>
          <p:nvPr/>
        </p:nvPicPr>
        <p:blipFill>
          <a:blip r:embed="rId3">
            <a:alphaModFix/>
          </a:blip>
          <a:stretch>
            <a:fillRect/>
          </a:stretch>
        </p:blipFill>
        <p:spPr>
          <a:xfrm>
            <a:off x="4824848" y="969375"/>
            <a:ext cx="4007451" cy="3201149"/>
          </a:xfrm>
          <a:prstGeom prst="rect">
            <a:avLst/>
          </a:prstGeom>
          <a:noFill/>
          <a:ln>
            <a:noFill/>
          </a:ln>
        </p:spPr>
      </p:pic>
      <p:sp>
        <p:nvSpPr>
          <p:cNvPr id="112" name="Google Shape;112;p20"/>
          <p:cNvSpPr txBox="1"/>
          <p:nvPr/>
        </p:nvSpPr>
        <p:spPr>
          <a:xfrm>
            <a:off x="493800" y="4170525"/>
            <a:ext cx="815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Both graphs show that there is a positive relationship between Year and Gross Revenue. Gross Revenue keeps increasing as time goes by. Starting from 1996, there has been a drastic growth and gross revenue reached 23B in 2010, which is almost 12 times as much as 1980.</a:t>
            </a:r>
            <a:endParaRPr>
              <a:latin typeface="Proxima Nova"/>
              <a:ea typeface="Proxima Nova"/>
              <a:cs typeface="Proxima Nova"/>
              <a:sym typeface="Proxima Nova"/>
            </a:endParaRPr>
          </a:p>
        </p:txBody>
      </p:sp>
      <p:pic>
        <p:nvPicPr>
          <p:cNvPr id="113" name="Google Shape;113;p20"/>
          <p:cNvPicPr preferRelativeResize="0"/>
          <p:nvPr/>
        </p:nvPicPr>
        <p:blipFill>
          <a:blip r:embed="rId4">
            <a:alphaModFix/>
          </a:blip>
          <a:stretch>
            <a:fillRect/>
          </a:stretch>
        </p:blipFill>
        <p:spPr>
          <a:xfrm>
            <a:off x="585200" y="941525"/>
            <a:ext cx="3915471" cy="3150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84650" y="62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IMDB Score</a:t>
            </a:r>
            <a:endParaRPr b="1">
              <a:solidFill>
                <a:srgbClr val="000000"/>
              </a:solidFill>
            </a:endParaRPr>
          </a:p>
        </p:txBody>
      </p:sp>
      <p:sp>
        <p:nvSpPr>
          <p:cNvPr id="119" name="Google Shape;119;p21"/>
          <p:cNvSpPr txBox="1">
            <a:spLocks noGrp="1"/>
          </p:cNvSpPr>
          <p:nvPr>
            <p:ph type="body" idx="1"/>
          </p:nvPr>
        </p:nvSpPr>
        <p:spPr>
          <a:xfrm>
            <a:off x="1753225" y="832975"/>
            <a:ext cx="1675800" cy="40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300"/>
              <a:t>IMDB Score x Genre</a:t>
            </a:r>
            <a:endParaRPr sz="1300"/>
          </a:p>
        </p:txBody>
      </p:sp>
      <p:pic>
        <p:nvPicPr>
          <p:cNvPr id="120" name="Google Shape;120;p21"/>
          <p:cNvPicPr preferRelativeResize="0"/>
          <p:nvPr/>
        </p:nvPicPr>
        <p:blipFill rotWithShape="1">
          <a:blip r:embed="rId3">
            <a:alphaModFix/>
          </a:blip>
          <a:srcRect l="1446" t="20050" r="1456" b="6371"/>
          <a:stretch/>
        </p:blipFill>
        <p:spPr>
          <a:xfrm>
            <a:off x="251750" y="1150725"/>
            <a:ext cx="5479148" cy="2485274"/>
          </a:xfrm>
          <a:prstGeom prst="rect">
            <a:avLst/>
          </a:prstGeom>
          <a:noFill/>
          <a:ln>
            <a:noFill/>
          </a:ln>
        </p:spPr>
      </p:pic>
      <p:pic>
        <p:nvPicPr>
          <p:cNvPr id="121" name="Google Shape;121;p21"/>
          <p:cNvPicPr preferRelativeResize="0"/>
          <p:nvPr/>
        </p:nvPicPr>
        <p:blipFill rotWithShape="1">
          <a:blip r:embed="rId4">
            <a:alphaModFix/>
          </a:blip>
          <a:srcRect l="28622" t="16093" r="929"/>
          <a:stretch/>
        </p:blipFill>
        <p:spPr>
          <a:xfrm>
            <a:off x="5765950" y="1239175"/>
            <a:ext cx="2839301" cy="3242999"/>
          </a:xfrm>
          <a:prstGeom prst="rect">
            <a:avLst/>
          </a:prstGeom>
          <a:noFill/>
          <a:ln>
            <a:noFill/>
          </a:ln>
        </p:spPr>
      </p:pic>
      <p:sp>
        <p:nvSpPr>
          <p:cNvPr id="122" name="Google Shape;122;p21"/>
          <p:cNvSpPr txBox="1">
            <a:spLocks noGrp="1"/>
          </p:cNvSpPr>
          <p:nvPr>
            <p:ph type="body" idx="1"/>
          </p:nvPr>
        </p:nvSpPr>
        <p:spPr>
          <a:xfrm>
            <a:off x="6077175" y="804625"/>
            <a:ext cx="1818300" cy="462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300"/>
              <a:t>IMDB Score x Country</a:t>
            </a:r>
            <a:endParaRPr sz="1300"/>
          </a:p>
        </p:txBody>
      </p:sp>
      <p:sp>
        <p:nvSpPr>
          <p:cNvPr id="123" name="Google Shape;123;p21"/>
          <p:cNvSpPr txBox="1">
            <a:spLocks noGrp="1"/>
          </p:cNvSpPr>
          <p:nvPr>
            <p:ph type="body" idx="1"/>
          </p:nvPr>
        </p:nvSpPr>
        <p:spPr>
          <a:xfrm>
            <a:off x="84650" y="3721600"/>
            <a:ext cx="5992500" cy="11817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sz="1300">
                <a:solidFill>
                  <a:srgbClr val="000000"/>
                </a:solidFill>
              </a:rPr>
              <a:t>The results of these visualizations assume that IMDB score is related to the film’s genre and country of origin. To elaborate, comedy, action, and drama  received higher IMDB scores whereas Western, Musical, and Historical centered films received incredibly low scores. Moreover, films based in the US received the highest average scores, with the UK and France following in 2nd and 3rd place. </a:t>
            </a:r>
            <a:endParaRPr sz="13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00" y="391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Budget</a:t>
            </a:r>
            <a:endParaRPr>
              <a:solidFill>
                <a:srgbClr val="000000"/>
              </a:solidFill>
            </a:endParaRPr>
          </a:p>
        </p:txBody>
      </p:sp>
      <p:sp>
        <p:nvSpPr>
          <p:cNvPr id="129" name="Google Shape;129;p22"/>
          <p:cNvSpPr txBox="1">
            <a:spLocks noGrp="1"/>
          </p:cNvSpPr>
          <p:nvPr>
            <p:ph type="body" idx="1"/>
          </p:nvPr>
        </p:nvSpPr>
        <p:spPr>
          <a:xfrm>
            <a:off x="79950" y="964225"/>
            <a:ext cx="6383100" cy="435600"/>
          </a:xfrm>
          <a:prstGeom prst="rect">
            <a:avLst/>
          </a:prstGeom>
        </p:spPr>
        <p:txBody>
          <a:bodyPr spcFirstLastPara="1" wrap="square" lIns="91425" tIns="91425" rIns="91425" bIns="91425" anchor="t" anchorCtr="0">
            <a:normAutofit fontScale="85000"/>
          </a:bodyPr>
          <a:lstStyle/>
          <a:p>
            <a:pPr marL="457200" lvl="0" indent="-325755" algn="l" rtl="0">
              <a:lnSpc>
                <a:spcPct val="200000"/>
              </a:lnSpc>
              <a:spcBef>
                <a:spcPts val="0"/>
              </a:spcBef>
              <a:spcAft>
                <a:spcPts val="0"/>
              </a:spcAft>
              <a:buClr>
                <a:srgbClr val="000000"/>
              </a:buClr>
              <a:buSzPct val="100000"/>
              <a:buChar char="●"/>
            </a:pPr>
            <a:r>
              <a:rPr lang="en">
                <a:solidFill>
                  <a:srgbClr val="000000"/>
                </a:solidFill>
              </a:rPr>
              <a:t>Budget and average gross revenue are directly related</a:t>
            </a:r>
            <a:endParaRPr>
              <a:solidFill>
                <a:srgbClr val="000000"/>
              </a:solidFill>
            </a:endParaRPr>
          </a:p>
        </p:txBody>
      </p:sp>
      <p:pic>
        <p:nvPicPr>
          <p:cNvPr id="130" name="Google Shape;130;p22"/>
          <p:cNvPicPr preferRelativeResize="0"/>
          <p:nvPr/>
        </p:nvPicPr>
        <p:blipFill rotWithShape="1">
          <a:blip r:embed="rId3">
            <a:alphaModFix/>
          </a:blip>
          <a:srcRect r="57031"/>
          <a:stretch/>
        </p:blipFill>
        <p:spPr>
          <a:xfrm>
            <a:off x="6325375" y="391525"/>
            <a:ext cx="2678099" cy="3668250"/>
          </a:xfrm>
          <a:prstGeom prst="rect">
            <a:avLst/>
          </a:prstGeom>
          <a:noFill/>
          <a:ln>
            <a:noFill/>
          </a:ln>
        </p:spPr>
      </p:pic>
      <p:pic>
        <p:nvPicPr>
          <p:cNvPr id="131" name="Google Shape;131;p22"/>
          <p:cNvPicPr preferRelativeResize="0"/>
          <p:nvPr/>
        </p:nvPicPr>
        <p:blipFill>
          <a:blip r:embed="rId4">
            <a:alphaModFix/>
          </a:blip>
          <a:stretch>
            <a:fillRect/>
          </a:stretch>
        </p:blipFill>
        <p:spPr>
          <a:xfrm>
            <a:off x="187277" y="1562325"/>
            <a:ext cx="5880448" cy="3313500"/>
          </a:xfrm>
          <a:prstGeom prst="rect">
            <a:avLst/>
          </a:prstGeom>
          <a:noFill/>
          <a:ln>
            <a:noFill/>
          </a:ln>
        </p:spPr>
      </p:pic>
      <p:sp>
        <p:nvSpPr>
          <p:cNvPr id="132" name="Google Shape;132;p22"/>
          <p:cNvSpPr txBox="1"/>
          <p:nvPr/>
        </p:nvSpPr>
        <p:spPr>
          <a:xfrm>
            <a:off x="7675250" y="3878075"/>
            <a:ext cx="62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Proxima Nova"/>
                <a:ea typeface="Proxima Nova"/>
                <a:cs typeface="Proxima Nova"/>
                <a:sym typeface="Proxima Nova"/>
              </a:rPr>
              <a:t>Avg. Gross</a:t>
            </a:r>
            <a:endParaRPr sz="7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1939</Words>
  <Application>Microsoft Macintosh PowerPoint</Application>
  <PresentationFormat>On-screen Show (16:9)</PresentationFormat>
  <Paragraphs>162</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Noto Sans Symbols</vt:lpstr>
      <vt:lpstr>Arial</vt:lpstr>
      <vt:lpstr>Proxima Nova</vt:lpstr>
      <vt:lpstr>Spearmint</vt:lpstr>
      <vt:lpstr>DSO Project 2 - Phase 3</vt:lpstr>
      <vt:lpstr>Phase 1 &amp; 2 Summary</vt:lpstr>
      <vt:lpstr>Phase 1 &amp; 2 Summary Cont.</vt:lpstr>
      <vt:lpstr>Phase 3 - Correlations   </vt:lpstr>
      <vt:lpstr>Unemployed_percent </vt:lpstr>
      <vt:lpstr>Employed_percent </vt:lpstr>
      <vt:lpstr>Year</vt:lpstr>
      <vt:lpstr>IMDB Score</vt:lpstr>
      <vt:lpstr>Budget</vt:lpstr>
      <vt:lpstr>Multivariate Linear Regression Models</vt:lpstr>
      <vt:lpstr>PowerPoint Presentation</vt:lpstr>
      <vt:lpstr>Linear Regression Conclusions </vt:lpstr>
      <vt:lpstr>Genre</vt:lpstr>
      <vt:lpstr>Country</vt:lpstr>
      <vt:lpstr>Rating</vt:lpstr>
      <vt:lpstr>ANOVA</vt:lpstr>
      <vt:lpstr>ANOVA</vt:lpstr>
      <vt:lpstr>Statistically Significant Differences</vt:lpstr>
      <vt:lpstr>Statistically Significant Interactions</vt:lpstr>
      <vt:lpstr>PowerPoint Presentation</vt:lpstr>
      <vt:lpstr>PowerPoint Presentation</vt:lpstr>
      <vt:lpstr>Conclusion</vt:lpstr>
      <vt:lpstr>Project 2 Appendix: Phase 1 &amp; 2</vt:lpstr>
      <vt:lpstr>Phase 1 - Business Goal</vt:lpstr>
      <vt:lpstr>Phase 1 - Variables</vt:lpstr>
      <vt:lpstr>Phase 1 - Data Collection</vt:lpstr>
      <vt:lpstr>PowerPoint Presentation</vt:lpstr>
      <vt:lpstr>PowerPoint Presentation</vt:lpstr>
      <vt:lpstr>Phase 2 - Descriptive Statistics  </vt:lpstr>
      <vt:lpstr>Phase 2 - Gross Revenue x Budget</vt:lpstr>
      <vt:lpstr>Phase 2 - Gross Revenue x Genre</vt:lpstr>
      <vt:lpstr>Phase 2 - Gross Revenue x Rating </vt:lpstr>
      <vt:lpstr>Phase 2  </vt:lpstr>
      <vt:lpstr>PowerPoint Presentation</vt:lpstr>
      <vt:lpstr>Phase 2 - Interpretation, Action, and Feedback</vt:lpstr>
      <vt:lpstr>Phase 2 - Missing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DSO Project 2 - Phase 3</dc:title>
  <cp:lastModifiedBy>Selena Sun</cp:lastModifiedBy>
  <cp:revision>1</cp:revision>
  <dcterms:modified xsi:type="dcterms:W3CDTF">2022-06-22T20:58:45Z</dcterms:modified>
</cp:coreProperties>
</file>